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gCawB46vwOYbDZ6taMPk1VtILS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e0a4a3f0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29e0a4a3f0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9d8aafe2e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g29d8aafe2eb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9d8aafe2e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1" name="Google Shape;281;g29d8aafe2e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9d8aafe2eb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g29d8aafe2eb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d8aafe2e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g29d8aafe2eb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d8aafe2eb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29d8aafe2eb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9d8aafe2eb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g29d8aafe2eb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9"/>
          <p:cNvGrpSpPr/>
          <p:nvPr/>
        </p:nvGrpSpPr>
        <p:grpSpPr>
          <a:xfrm>
            <a:off x="0" y="-8467"/>
            <a:ext cx="12192000" cy="6866467"/>
            <a:chOff x="0" y="-8467"/>
            <a:chExt cx="12192000" cy="6866467"/>
          </a:xfrm>
        </p:grpSpPr>
        <p:sp>
          <p:nvSpPr>
            <p:cNvPr id="24" name="Google Shape;24;p9"/>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411"/>
              </a:schemeClr>
            </a:solidFill>
            <a:ln>
              <a:noFill/>
            </a:ln>
          </p:spPr>
        </p:sp>
        <p:cxnSp>
          <p:nvCxnSpPr>
            <p:cNvPr id="25" name="Google Shape;25;p9"/>
            <p:cNvCxnSpPr/>
            <p:nvPr/>
          </p:nvCxnSpPr>
          <p:spPr>
            <a:xfrm>
              <a:off x="9371012" y="0"/>
              <a:ext cx="1219200" cy="6858000"/>
            </a:xfrm>
            <a:prstGeom prst="straightConnector1">
              <a:avLst/>
            </a:prstGeom>
            <a:noFill/>
            <a:ln cap="flat" cmpd="sng" w="9525">
              <a:solidFill>
                <a:schemeClr val="accent1">
                  <a:alpha val="69411"/>
                </a:schemeClr>
              </a:solidFill>
              <a:prstDash val="solid"/>
              <a:round/>
              <a:headEnd len="sm" w="sm" type="none"/>
              <a:tailEnd len="sm" w="sm" type="none"/>
            </a:ln>
          </p:spPr>
        </p:cxnSp>
        <p:cxnSp>
          <p:nvCxnSpPr>
            <p:cNvPr id="26" name="Google Shape;26;p9"/>
            <p:cNvCxnSpPr/>
            <p:nvPr/>
          </p:nvCxnSpPr>
          <p:spPr>
            <a:xfrm flipH="1">
              <a:off x="7425267" y="3681413"/>
              <a:ext cx="4763558" cy="3176587"/>
            </a:xfrm>
            <a:prstGeom prst="straightConnector1">
              <a:avLst/>
            </a:prstGeom>
            <a:noFill/>
            <a:ln cap="flat" cmpd="sng" w="9525">
              <a:solidFill>
                <a:schemeClr val="accent1">
                  <a:alpha val="69411"/>
                </a:schemeClr>
              </a:solidFill>
              <a:prstDash val="solid"/>
              <a:round/>
              <a:headEnd len="sm" w="sm" type="none"/>
              <a:tailEnd len="sm" w="sm" type="none"/>
            </a:ln>
          </p:spPr>
        </p:cxnSp>
        <p:sp>
          <p:nvSpPr>
            <p:cNvPr id="27" name="Google Shape;27;p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28" name="Google Shape;28;p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9"/>
            <p:cNvSpPr/>
            <p:nvPr/>
          </p:nvSpPr>
          <p:spPr>
            <a:xfrm>
              <a:off x="8932333" y="3048000"/>
              <a:ext cx="3259667" cy="3810000"/>
            </a:xfrm>
            <a:prstGeom prst="triangle">
              <a:avLst>
                <a:gd fmla="val 100000" name="adj"/>
              </a:avLst>
            </a:prstGeom>
            <a:solidFill>
              <a:srgbClr val="2F5496">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411"/>
              </a:srgbClr>
            </a:solidFill>
            <a:ln>
              <a:noFill/>
            </a:ln>
          </p:spPr>
        </p:sp>
        <p:sp>
          <p:nvSpPr>
            <p:cNvPr id="31" name="Google Shape;31;p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32" name="Google Shape;32;p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33" name="Google Shape;33;p9"/>
            <p:cNvSpPr/>
            <p:nvPr/>
          </p:nvSpPr>
          <p:spPr>
            <a:xfrm>
              <a:off x="10371666" y="3589867"/>
              <a:ext cx="1817159" cy="3268133"/>
            </a:xfrm>
            <a:prstGeom prst="triangle">
              <a:avLst>
                <a:gd fmla="val 100000" name="adj"/>
              </a:avLst>
            </a:prstGeom>
            <a:solidFill>
              <a:srgbClr val="2F5496">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30"/>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3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31"/>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03" name="Google Shape;103;p3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3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32"/>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2"/>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3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18" name="Google Shape;118;p3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34"/>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6"/>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8" name="Shape 148"/>
        <p:cNvGrpSpPr/>
        <p:nvPr/>
      </p:nvGrpSpPr>
      <p:grpSpPr>
        <a:xfrm>
          <a:off x="0" y="0"/>
          <a:ext cx="0" cy="0"/>
          <a:chOff x="0" y="0"/>
          <a:chExt cx="0" cy="0"/>
        </a:xfrm>
      </p:grpSpPr>
      <p:sp>
        <p:nvSpPr>
          <p:cNvPr id="149" name="Google Shape;149;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4" name="Shape 154"/>
        <p:cNvGrpSpPr/>
        <p:nvPr/>
      </p:nvGrpSpPr>
      <p:grpSpPr>
        <a:xfrm>
          <a:off x="0" y="0"/>
          <a:ext cx="0" cy="0"/>
          <a:chOff x="0" y="0"/>
          <a:chExt cx="0" cy="0"/>
        </a:xfrm>
      </p:grpSpPr>
      <p:sp>
        <p:nvSpPr>
          <p:cNvPr id="155" name="Google Shape;155;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0" name="Shape 160"/>
        <p:cNvGrpSpPr/>
        <p:nvPr/>
      </p:nvGrpSpPr>
      <p:grpSpPr>
        <a:xfrm>
          <a:off x="0" y="0"/>
          <a:ext cx="0" cy="0"/>
          <a:chOff x="0" y="0"/>
          <a:chExt cx="0" cy="0"/>
        </a:xfrm>
      </p:grpSpPr>
      <p:sp>
        <p:nvSpPr>
          <p:cNvPr id="161" name="Google Shape;161;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5" name="Google Shape;165;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68" name="Google Shape;168;p4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69" name="Shape 169"/>
        <p:cNvGrpSpPr/>
        <p:nvPr/>
      </p:nvGrpSpPr>
      <p:grpSpPr>
        <a:xfrm>
          <a:off x="0" y="0"/>
          <a:ext cx="0" cy="0"/>
          <a:chOff x="0" y="0"/>
          <a:chExt cx="0" cy="0"/>
        </a:xfrm>
      </p:grpSpPr>
      <p:sp>
        <p:nvSpPr>
          <p:cNvPr id="170" name="Google Shape;170;p4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2"/>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77" name="Google Shape;177;p4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4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1" name="Google Shape;181;p4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2" name="Google Shape;182;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5" name="Shape 185"/>
        <p:cNvGrpSpPr/>
        <p:nvPr/>
      </p:nvGrpSpPr>
      <p:grpSpPr>
        <a:xfrm>
          <a:off x="0" y="0"/>
          <a:ext cx="0" cy="0"/>
          <a:chOff x="0" y="0"/>
          <a:chExt cx="0" cy="0"/>
        </a:xfrm>
      </p:grpSpPr>
      <p:sp>
        <p:nvSpPr>
          <p:cNvPr id="186" name="Google Shape;186;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44"/>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8" name="Google Shape;188;p44"/>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9" name="Google Shape;189;p44"/>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0" name="Google Shape;190;p44"/>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4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99" name="Shape 199"/>
        <p:cNvGrpSpPr/>
        <p:nvPr/>
      </p:nvGrpSpPr>
      <p:grpSpPr>
        <a:xfrm>
          <a:off x="0" y="0"/>
          <a:ext cx="0" cy="0"/>
          <a:chOff x="0" y="0"/>
          <a:chExt cx="0" cy="0"/>
        </a:xfrm>
      </p:grpSpPr>
      <p:sp>
        <p:nvSpPr>
          <p:cNvPr id="200" name="Google Shape;200;p4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4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4" name="Google Shape;204;p4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05" name="Google Shape;205;p4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08" name="Shape 208"/>
        <p:cNvGrpSpPr/>
        <p:nvPr/>
      </p:nvGrpSpPr>
      <p:grpSpPr>
        <a:xfrm>
          <a:off x="0" y="0"/>
          <a:ext cx="0" cy="0"/>
          <a:chOff x="0" y="0"/>
          <a:chExt cx="0" cy="0"/>
        </a:xfrm>
      </p:grpSpPr>
      <p:sp>
        <p:nvSpPr>
          <p:cNvPr id="209" name="Google Shape;209;p47"/>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7"/>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7"/>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2" name="Google Shape;212;p47"/>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213" name="Google Shape;213;p47"/>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14" name="Google Shape;214;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4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0" name="Google Shape;220;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3" name="Shape 223"/>
        <p:cNvGrpSpPr/>
        <p:nvPr/>
      </p:nvGrpSpPr>
      <p:grpSpPr>
        <a:xfrm>
          <a:off x="0" y="0"/>
          <a:ext cx="0" cy="0"/>
          <a:chOff x="0" y="0"/>
          <a:chExt cx="0" cy="0"/>
        </a:xfrm>
      </p:grpSpPr>
      <p:sp>
        <p:nvSpPr>
          <p:cNvPr id="224" name="Google Shape;224;p4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9"/>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49"/>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8" name="Google Shape;228;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3"/>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2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2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9"/>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9"/>
          <p:cNvSpPr/>
          <p:nvPr>
            <p:ph idx="2" type="pic"/>
          </p:nvPr>
        </p:nvSpPr>
        <p:spPr>
          <a:xfrm>
            <a:off x="677334" y="609600"/>
            <a:ext cx="8596668" cy="3845718"/>
          </a:xfrm>
          <a:prstGeom prst="rect">
            <a:avLst/>
          </a:prstGeom>
          <a:noFill/>
          <a:ln>
            <a:noFill/>
          </a:ln>
        </p:spPr>
      </p:sp>
      <p:sp>
        <p:nvSpPr>
          <p:cNvPr id="86" name="Google Shape;86;p29"/>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89" name="Google Shape;89;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8"/>
          <p:cNvGrpSpPr/>
          <p:nvPr/>
        </p:nvGrpSpPr>
        <p:grpSpPr>
          <a:xfrm>
            <a:off x="0" y="-8467"/>
            <a:ext cx="12192000" cy="6866467"/>
            <a:chOff x="0" y="-8467"/>
            <a:chExt cx="12192000" cy="6866467"/>
          </a:xfrm>
        </p:grpSpPr>
        <p:cxnSp>
          <p:nvCxnSpPr>
            <p:cNvPr id="7" name="Google Shape;7;p8"/>
            <p:cNvCxnSpPr/>
            <p:nvPr/>
          </p:nvCxnSpPr>
          <p:spPr>
            <a:xfrm>
              <a:off x="9371012" y="0"/>
              <a:ext cx="1219200" cy="6858000"/>
            </a:xfrm>
            <a:prstGeom prst="straightConnector1">
              <a:avLst/>
            </a:prstGeom>
            <a:noFill/>
            <a:ln cap="flat" cmpd="sng" w="9525">
              <a:solidFill>
                <a:schemeClr val="accent1">
                  <a:alpha val="69411"/>
                </a:schemeClr>
              </a:solidFill>
              <a:prstDash val="solid"/>
              <a:round/>
              <a:headEnd len="sm" w="sm" type="none"/>
              <a:tailEnd len="sm" w="sm" type="none"/>
            </a:ln>
          </p:spPr>
        </p:cxnSp>
        <p:cxnSp>
          <p:nvCxnSpPr>
            <p:cNvPr id="8" name="Google Shape;8;p8"/>
            <p:cNvCxnSpPr/>
            <p:nvPr/>
          </p:nvCxnSpPr>
          <p:spPr>
            <a:xfrm flipH="1">
              <a:off x="7425267" y="3681413"/>
              <a:ext cx="4763558" cy="3176587"/>
            </a:xfrm>
            <a:prstGeom prst="straightConnector1">
              <a:avLst/>
            </a:prstGeom>
            <a:noFill/>
            <a:ln cap="flat" cmpd="sng" w="9525">
              <a:solidFill>
                <a:schemeClr val="accent1">
                  <a:alpha val="69411"/>
                </a:schemeClr>
              </a:solidFill>
              <a:prstDash val="solid"/>
              <a:round/>
              <a:headEnd len="sm" w="sm" type="none"/>
              <a:tailEnd len="sm" w="sm" type="none"/>
            </a:ln>
          </p:spPr>
        </p:cxnSp>
        <p:sp>
          <p:nvSpPr>
            <p:cNvPr id="9" name="Google Shape;9;p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0" name="Google Shape;10;p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8"/>
            <p:cNvSpPr/>
            <p:nvPr/>
          </p:nvSpPr>
          <p:spPr>
            <a:xfrm>
              <a:off x="8932333" y="3048000"/>
              <a:ext cx="3259667" cy="3810000"/>
            </a:xfrm>
            <a:prstGeom prst="triangle">
              <a:avLst>
                <a:gd fmla="val 100000" name="adj"/>
              </a:avLst>
            </a:prstGeom>
            <a:solidFill>
              <a:srgbClr val="2F5496">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411"/>
              </a:srgbClr>
            </a:solidFill>
            <a:ln>
              <a:noFill/>
            </a:ln>
          </p:spPr>
        </p:sp>
        <p:sp>
          <p:nvSpPr>
            <p:cNvPr id="13" name="Google Shape;13;p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411"/>
              </a:schemeClr>
            </a:solidFill>
            <a:ln>
              <a:noFill/>
            </a:ln>
          </p:spPr>
        </p:sp>
        <p:sp>
          <p:nvSpPr>
            <p:cNvPr id="14" name="Google Shape;14;p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15" name="Google Shape;15;p8"/>
            <p:cNvSpPr/>
            <p:nvPr/>
          </p:nvSpPr>
          <p:spPr>
            <a:xfrm>
              <a:off x="10371666" y="3589867"/>
              <a:ext cx="1817159" cy="3268133"/>
            </a:xfrm>
            <a:prstGeom prst="triangle">
              <a:avLst>
                <a:gd fmla="val 100000" name="adj"/>
              </a:avLst>
            </a:prstGeom>
            <a:solidFill>
              <a:srgbClr val="2F5496">
                <a:alpha val="6549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8"/>
            <p:cNvSpPr/>
            <p:nvPr/>
          </p:nvSpPr>
          <p:spPr>
            <a:xfrm>
              <a:off x="0" y="4013200"/>
              <a:ext cx="448733" cy="2844800"/>
            </a:xfrm>
            <a:prstGeom prst="triangle">
              <a:avLst>
                <a:gd fmla="val 0" name="adj"/>
              </a:avLst>
            </a:prstGeom>
            <a:solidFill>
              <a:schemeClr val="accent1">
                <a:alpha val="6941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38"/>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8"/>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38"/>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4" name="Google Shape;144;p3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3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6" name="Google Shape;146;p3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cxnSp>
        <p:nvCxnSpPr>
          <p:cNvPr id="147" name="Google Shape;147;p38"/>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jpg"/><Relationship Id="rId5" Type="http://schemas.openxmlformats.org/officeDocument/2006/relationships/image" Target="../media/image4.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29e0a4a3f06_0_0"/>
          <p:cNvSpPr/>
          <p:nvPr/>
        </p:nvSpPr>
        <p:spPr>
          <a:xfrm>
            <a:off x="1012067" y="3433742"/>
            <a:ext cx="8407200" cy="124200"/>
          </a:xfrm>
          <a:prstGeom prst="rect">
            <a:avLst/>
          </a:prstGeom>
          <a:gradFill>
            <a:gsLst>
              <a:gs pos="0">
                <a:srgbClr val="FFC33B"/>
              </a:gs>
              <a:gs pos="78000">
                <a:srgbClr val="E8AE00"/>
              </a:gs>
              <a:gs pos="100000">
                <a:srgbClr val="E8AE00"/>
              </a:gs>
            </a:gsLst>
            <a:lin ang="5400012" scaled="0"/>
          </a:gradFill>
          <a:ln>
            <a:noFill/>
          </a:ln>
          <a:effectLst>
            <a:outerShdw blurRad="50800" rotWithShape="0" dir="5400000" dist="38100">
              <a:srgbClr val="000000">
                <a:alpha val="341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Micro:bit Educational Foundation | micro:bit" id="236" name="Google Shape;236;g29e0a4a3f06_0_0"/>
          <p:cNvPicPr preferRelativeResize="0"/>
          <p:nvPr/>
        </p:nvPicPr>
        <p:blipFill rotWithShape="1">
          <a:blip r:embed="rId3">
            <a:alphaModFix/>
          </a:blip>
          <a:srcRect b="0" l="0" r="0" t="0"/>
          <a:stretch/>
        </p:blipFill>
        <p:spPr>
          <a:xfrm>
            <a:off x="6664569" y="4118947"/>
            <a:ext cx="1924719" cy="1413835"/>
          </a:xfrm>
          <a:prstGeom prst="rect">
            <a:avLst/>
          </a:prstGeom>
          <a:noFill/>
          <a:ln>
            <a:noFill/>
          </a:ln>
        </p:spPr>
      </p:pic>
      <p:pic>
        <p:nvPicPr>
          <p:cNvPr id="237" name="Google Shape;237;g29e0a4a3f06_0_0"/>
          <p:cNvPicPr preferRelativeResize="0"/>
          <p:nvPr/>
        </p:nvPicPr>
        <p:blipFill rotWithShape="1">
          <a:blip r:embed="rId4">
            <a:alphaModFix/>
          </a:blip>
          <a:srcRect b="0" l="0" r="0" t="0"/>
          <a:stretch/>
        </p:blipFill>
        <p:spPr>
          <a:xfrm>
            <a:off x="798329" y="3979351"/>
            <a:ext cx="3928367" cy="1494283"/>
          </a:xfrm>
          <a:prstGeom prst="rect">
            <a:avLst/>
          </a:prstGeom>
          <a:noFill/>
          <a:ln>
            <a:noFill/>
          </a:ln>
        </p:spPr>
      </p:pic>
      <p:pic>
        <p:nvPicPr>
          <p:cNvPr id="238" name="Google Shape;238;g29e0a4a3f06_0_0"/>
          <p:cNvPicPr preferRelativeResize="0"/>
          <p:nvPr/>
        </p:nvPicPr>
        <p:blipFill>
          <a:blip r:embed="rId5">
            <a:alphaModFix/>
          </a:blip>
          <a:stretch>
            <a:fillRect/>
          </a:stretch>
        </p:blipFill>
        <p:spPr>
          <a:xfrm>
            <a:off x="2662613" y="412000"/>
            <a:ext cx="5106031" cy="2829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29d8aafe2eb_0_46"/>
          <p:cNvSpPr txBox="1"/>
          <p:nvPr/>
        </p:nvSpPr>
        <p:spPr>
          <a:xfrm>
            <a:off x="2289600" y="2025750"/>
            <a:ext cx="7612800" cy="2806500"/>
          </a:xfrm>
          <a:prstGeom prst="rect">
            <a:avLst/>
          </a:prstGeom>
          <a:noFill/>
          <a:ln>
            <a:noFill/>
          </a:ln>
        </p:spPr>
        <p:txBody>
          <a:bodyPr anchorCtr="0" anchor="ctr" bIns="91425" lIns="91425" spcFirstLastPara="1" rIns="91425" wrap="square" tIns="91425">
            <a:noAutofit/>
          </a:bodyPr>
          <a:lstStyle/>
          <a:p>
            <a:pPr indent="0" lvl="0" marL="0" marR="0" rtl="0" algn="ctr">
              <a:lnSpc>
                <a:spcPct val="107916"/>
              </a:lnSpc>
              <a:spcBef>
                <a:spcPts val="0"/>
              </a:spcBef>
              <a:spcAft>
                <a:spcPts val="0"/>
              </a:spcAft>
              <a:buClr>
                <a:srgbClr val="000000"/>
              </a:buClr>
              <a:buSzPts val="1800"/>
              <a:buFont typeface="Arial"/>
              <a:buNone/>
            </a:pPr>
            <a:r>
              <a:rPr b="1" i="0" lang="el-GR" sz="1800" u="sng" cap="none" strike="noStrike">
                <a:solidFill>
                  <a:srgbClr val="000000"/>
                </a:solidFill>
                <a:latin typeface="Arial"/>
                <a:ea typeface="Arial"/>
                <a:cs typeface="Arial"/>
                <a:sym typeface="Arial"/>
              </a:rPr>
              <a:t>ΠΡΟΚΛΗΣΗ:</a:t>
            </a:r>
            <a:r>
              <a:rPr b="1" i="0" lang="el-GR" sz="1800" u="none" cap="none" strike="noStrike">
                <a:solidFill>
                  <a:srgbClr val="000000"/>
                </a:solidFill>
                <a:latin typeface="Arial"/>
                <a:ea typeface="Arial"/>
                <a:cs typeface="Arial"/>
                <a:sym typeface="Arial"/>
              </a:rPr>
              <a:t> </a:t>
            </a:r>
            <a:endParaRPr b="1" i="0" sz="18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rgbClr val="000000"/>
              </a:buClr>
              <a:buSzPts val="1800"/>
              <a:buFont typeface="Arial"/>
              <a:buNone/>
            </a:pPr>
            <a:r>
              <a:t/>
            </a:r>
            <a:endParaRPr b="1" i="0" sz="1800" u="none" cap="none" strike="noStrike">
              <a:solidFill>
                <a:srgbClr val="000000"/>
              </a:solidFill>
              <a:latin typeface="Arial"/>
              <a:ea typeface="Arial"/>
              <a:cs typeface="Arial"/>
              <a:sym typeface="Arial"/>
            </a:endParaRPr>
          </a:p>
          <a:p>
            <a:pPr indent="0" lvl="0" marL="0" marR="0" rtl="0" algn="ctr">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Όταν πατάτε το Α να στέλνετε το όνομα και τον αριθμό του Microbit σας. Όταν πατάτε το Β να στέλνετε τα ονόματα σας στα αγγλικα, (δεν μεταδίδονται και δεν προβάλλονται ελληνικοί χαρακτήρες) και αμέσως μετά ο μέσος όρος της ηλικίας σας μετά από Υπολογισμό!</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700"/>
              <a:buFont typeface="Arial"/>
              <a:buNone/>
            </a:pPr>
            <a:r>
              <a:t/>
            </a:r>
            <a:endParaRPr b="1" i="0" sz="1700" u="sng" cap="none" strike="noStrike">
              <a:solidFill>
                <a:srgbClr val="000000"/>
              </a:solidFill>
              <a:latin typeface="Arial"/>
              <a:ea typeface="Arial"/>
              <a:cs typeface="Arial"/>
              <a:sym typeface="Arial"/>
            </a:endParaRPr>
          </a:p>
        </p:txBody>
      </p:sp>
      <p:grpSp>
        <p:nvGrpSpPr>
          <p:cNvPr id="339" name="Google Shape;339;g29d8aafe2eb_0_46"/>
          <p:cNvGrpSpPr/>
          <p:nvPr/>
        </p:nvGrpSpPr>
        <p:grpSpPr>
          <a:xfrm>
            <a:off x="0" y="106007"/>
            <a:ext cx="12192000" cy="525099"/>
            <a:chOff x="0" y="123292"/>
            <a:chExt cx="12192000" cy="525099"/>
          </a:xfrm>
        </p:grpSpPr>
        <p:sp>
          <p:nvSpPr>
            <p:cNvPr id="340" name="Google Shape;340;g29d8aafe2eb_0_46"/>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1" name="Google Shape;341;g29d8aafe2eb_0_46"/>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342" name="Google Shape;342;g29d8aafe2eb_0_46"/>
          <p:cNvPicPr preferRelativeResize="0"/>
          <p:nvPr/>
        </p:nvPicPr>
        <p:blipFill rotWithShape="1">
          <a:blip r:embed="rId3">
            <a:alphaModFix/>
          </a:blip>
          <a:srcRect b="0" l="0" r="0" t="0"/>
          <a:stretch/>
        </p:blipFill>
        <p:spPr>
          <a:xfrm>
            <a:off x="0" y="-26341"/>
            <a:ext cx="1608194" cy="611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
          <p:cNvSpPr/>
          <p:nvPr/>
        </p:nvSpPr>
        <p:spPr>
          <a:xfrm>
            <a:off x="4624690" y="611093"/>
            <a:ext cx="504056" cy="432048"/>
          </a:xfrm>
          <a:prstGeom prst="rect">
            <a:avLst/>
          </a:prstGeom>
          <a:solidFill>
            <a:schemeClr val="l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4" name="Google Shape;244;p2"/>
          <p:cNvSpPr/>
          <p:nvPr/>
        </p:nvSpPr>
        <p:spPr>
          <a:xfrm>
            <a:off x="1140903" y="1610686"/>
            <a:ext cx="10343625" cy="3439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2"/>
          <p:cNvSpPr/>
          <p:nvPr/>
        </p:nvSpPr>
        <p:spPr>
          <a:xfrm>
            <a:off x="92375" y="785650"/>
            <a:ext cx="11392200" cy="90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b="0" i="0" lang="el-GR" sz="2300" u="none" cap="none" strike="noStrike">
                <a:solidFill>
                  <a:schemeClr val="accent1"/>
                </a:solidFill>
                <a:latin typeface="Calibri"/>
                <a:ea typeface="Calibri"/>
                <a:cs typeface="Calibri"/>
                <a:sym typeface="Calibri"/>
              </a:rPr>
              <a:t>Από την αρχαιότητα οι άνθρωποι</a:t>
            </a:r>
            <a:r>
              <a:rPr lang="el-GR" sz="1500"/>
              <a:t> </a:t>
            </a:r>
            <a:r>
              <a:rPr b="0" i="0" lang="el-GR" sz="2300" u="none" cap="none" strike="noStrike">
                <a:solidFill>
                  <a:schemeClr val="accent1"/>
                </a:solidFill>
                <a:latin typeface="Calibri"/>
                <a:ea typeface="Calibri"/>
                <a:cs typeface="Calibri"/>
                <a:sym typeface="Calibri"/>
              </a:rPr>
              <a:t>ήθελαν να μεταδώσουν μηνύματα σε μεγάλες αποστάσεις. Οι φρυκτωρίες ήταν μια από</a:t>
            </a:r>
            <a:r>
              <a:rPr lang="el-GR" sz="1500"/>
              <a:t> </a:t>
            </a:r>
            <a:r>
              <a:rPr b="0" i="0" lang="el-GR" sz="2300" u="none" cap="none" strike="noStrike">
                <a:solidFill>
                  <a:schemeClr val="accent1"/>
                </a:solidFill>
                <a:latin typeface="Calibri"/>
                <a:ea typeface="Calibri"/>
                <a:cs typeface="Calibri"/>
                <a:sym typeface="Calibri"/>
              </a:rPr>
              <a:t>τις μεθόδους  που χρησιμοποιήθηκαν.</a:t>
            </a:r>
            <a:endParaRPr b="0" i="0" sz="2300" u="none" cap="none" strike="noStrike">
              <a:solidFill>
                <a:schemeClr val="accent1"/>
              </a:solidFill>
              <a:latin typeface="Calibri"/>
              <a:ea typeface="Calibri"/>
              <a:cs typeface="Calibri"/>
              <a:sym typeface="Calibri"/>
            </a:endParaRPr>
          </a:p>
        </p:txBody>
      </p:sp>
      <p:grpSp>
        <p:nvGrpSpPr>
          <p:cNvPr id="246" name="Google Shape;246;p2"/>
          <p:cNvGrpSpPr/>
          <p:nvPr/>
        </p:nvGrpSpPr>
        <p:grpSpPr>
          <a:xfrm>
            <a:off x="0" y="106007"/>
            <a:ext cx="12192000" cy="525099"/>
            <a:chOff x="0" y="123292"/>
            <a:chExt cx="12192000" cy="525099"/>
          </a:xfrm>
        </p:grpSpPr>
        <p:sp>
          <p:nvSpPr>
            <p:cNvPr id="247" name="Google Shape;247;p2"/>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8" name="Google Shape;248;p2"/>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249" name="Google Shape;249;p2"/>
          <p:cNvPicPr preferRelativeResize="0"/>
          <p:nvPr/>
        </p:nvPicPr>
        <p:blipFill rotWithShape="1">
          <a:blip r:embed="rId3">
            <a:alphaModFix/>
          </a:blip>
          <a:srcRect b="0" l="0" r="0" t="0"/>
          <a:stretch/>
        </p:blipFill>
        <p:spPr>
          <a:xfrm>
            <a:off x="0" y="-26341"/>
            <a:ext cx="1608194" cy="611729"/>
          </a:xfrm>
          <a:prstGeom prst="rect">
            <a:avLst/>
          </a:prstGeom>
          <a:noFill/>
          <a:ln>
            <a:noFill/>
          </a:ln>
        </p:spPr>
      </p:pic>
      <p:sp>
        <p:nvSpPr>
          <p:cNvPr id="250" name="Google Shape;250;p2"/>
          <p:cNvSpPr/>
          <p:nvPr/>
        </p:nvSpPr>
        <p:spPr>
          <a:xfrm>
            <a:off x="1653425" y="1688650"/>
            <a:ext cx="10104900" cy="1460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200"/>
              <a:buFont typeface="Arial"/>
              <a:buNone/>
            </a:pPr>
            <a:r>
              <a:rPr b="0" i="0" lang="el-GR" sz="2400" u="none" cap="none" strike="noStrike">
                <a:solidFill>
                  <a:schemeClr val="accent1"/>
                </a:solidFill>
                <a:latin typeface="Calibri"/>
                <a:ea typeface="Calibri"/>
                <a:cs typeface="Calibri"/>
                <a:sym typeface="Calibri"/>
              </a:rPr>
              <a:t>Με την πρόοδο της τεχνολογίας</a:t>
            </a:r>
            <a:r>
              <a:rPr lang="el-GR" sz="1600"/>
              <a:t> </a:t>
            </a:r>
            <a:r>
              <a:rPr b="0" i="0" lang="el-GR" sz="2400" u="none" cap="none" strike="noStrike">
                <a:solidFill>
                  <a:schemeClr val="accent1"/>
                </a:solidFill>
                <a:latin typeface="Calibri"/>
                <a:ea typeface="Calibri"/>
                <a:cs typeface="Calibri"/>
                <a:sym typeface="Calibri"/>
              </a:rPr>
              <a:t>και τις επιστημονικές ανακαλύψεις, </a:t>
            </a:r>
            <a:r>
              <a:rPr lang="el-GR" sz="1600"/>
              <a:t> </a:t>
            </a:r>
            <a:r>
              <a:rPr b="0" i="0" lang="el-GR" sz="2400" u="none" cap="none" strike="noStrike">
                <a:solidFill>
                  <a:schemeClr val="accent1"/>
                </a:solidFill>
                <a:latin typeface="Calibri"/>
                <a:ea typeface="Calibri"/>
                <a:cs typeface="Calibri"/>
                <a:sym typeface="Calibri"/>
              </a:rPr>
              <a:t>έγινε δυνατή η μετάδοση μηνυμάτων </a:t>
            </a:r>
            <a:r>
              <a:rPr lang="el-GR" sz="1600"/>
              <a:t> </a:t>
            </a:r>
            <a:r>
              <a:rPr b="0" i="0" lang="el-GR" sz="2400" u="none" cap="none" strike="noStrike">
                <a:solidFill>
                  <a:schemeClr val="accent1"/>
                </a:solidFill>
                <a:latin typeface="Calibri"/>
                <a:ea typeface="Calibri"/>
                <a:cs typeface="Calibri"/>
                <a:sym typeface="Calibri"/>
              </a:rPr>
              <a:t>με το τηλέφωνο και τον τηλέγραφο.</a:t>
            </a:r>
            <a:endParaRPr b="0" i="0" sz="2400" u="none" cap="none" strike="noStrike">
              <a:solidFill>
                <a:schemeClr val="accent1"/>
              </a:solidFill>
              <a:latin typeface="Calibri"/>
              <a:ea typeface="Calibri"/>
              <a:cs typeface="Calibri"/>
              <a:sym typeface="Calibri"/>
            </a:endParaRPr>
          </a:p>
        </p:txBody>
      </p:sp>
      <p:sp>
        <p:nvSpPr>
          <p:cNvPr id="251" name="Google Shape;251;p2"/>
          <p:cNvSpPr/>
          <p:nvPr/>
        </p:nvSpPr>
        <p:spPr>
          <a:xfrm>
            <a:off x="1213475" y="2710275"/>
            <a:ext cx="10467300" cy="90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accent1"/>
                </a:solidFill>
                <a:latin typeface="Calibri"/>
                <a:ea typeface="Calibri"/>
                <a:cs typeface="Calibri"/>
                <a:sym typeface="Calibri"/>
              </a:rPr>
              <a:t>Πλέον, με την εκτεταμένη</a:t>
            </a:r>
            <a:r>
              <a:rPr lang="el-GR"/>
              <a:t> </a:t>
            </a:r>
            <a:r>
              <a:rPr b="0" i="0" lang="el-GR" sz="2400" u="none" cap="none" strike="noStrike">
                <a:solidFill>
                  <a:schemeClr val="accent1"/>
                </a:solidFill>
                <a:latin typeface="Calibri"/>
                <a:ea typeface="Calibri"/>
                <a:cs typeface="Calibri"/>
                <a:sym typeface="Calibri"/>
              </a:rPr>
              <a:t>χρήση δορυφόρων μπορούμε </a:t>
            </a:r>
            <a:r>
              <a:rPr lang="el-GR"/>
              <a:t> </a:t>
            </a:r>
            <a:r>
              <a:rPr b="0" i="0" lang="el-GR" sz="2400" u="none" cap="none" strike="noStrike">
                <a:solidFill>
                  <a:schemeClr val="accent1"/>
                </a:solidFill>
                <a:latin typeface="Calibri"/>
                <a:ea typeface="Calibri"/>
                <a:cs typeface="Calibri"/>
                <a:sym typeface="Calibri"/>
              </a:rPr>
              <a:t>να ανταλλάσσουμε μηνύματα</a:t>
            </a:r>
            <a:r>
              <a:rPr lang="el-GR"/>
              <a:t> </a:t>
            </a:r>
            <a:r>
              <a:rPr b="0" i="0" lang="el-GR" sz="2400" u="none" cap="none" strike="noStrike">
                <a:solidFill>
                  <a:schemeClr val="accent1"/>
                </a:solidFill>
                <a:latin typeface="Calibri"/>
                <a:ea typeface="Calibri"/>
                <a:cs typeface="Calibri"/>
                <a:sym typeface="Calibri"/>
              </a:rPr>
              <a:t>με την άλλη άκρη του πλανήτη</a:t>
            </a:r>
            <a:endParaRPr b="0" i="0" sz="1400" u="none" cap="none" strike="noStrike">
              <a:solidFill>
                <a:srgbClr val="000000"/>
              </a:solidFill>
              <a:latin typeface="Arial"/>
              <a:ea typeface="Arial"/>
              <a:cs typeface="Arial"/>
              <a:sym typeface="Arial"/>
            </a:endParaRPr>
          </a:p>
        </p:txBody>
      </p:sp>
      <p:sp>
        <p:nvSpPr>
          <p:cNvPr id="252" name="Google Shape;252;p2"/>
          <p:cNvSpPr/>
          <p:nvPr/>
        </p:nvSpPr>
        <p:spPr>
          <a:xfrm>
            <a:off x="352081" y="3694800"/>
            <a:ext cx="11530200" cy="2677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accent1"/>
                </a:solidFill>
                <a:latin typeface="Calibri"/>
                <a:ea typeface="Calibri"/>
                <a:cs typeface="Calibri"/>
                <a:sym typeface="Calibri"/>
              </a:rPr>
              <a:t>Για επικοινωνία σε κοντινή απόσταση</a:t>
            </a:r>
            <a:r>
              <a:rPr lang="el-GR"/>
              <a:t> </a:t>
            </a:r>
            <a:r>
              <a:rPr lang="el-GR" sz="2400">
                <a:solidFill>
                  <a:schemeClr val="accent1"/>
                </a:solidFill>
                <a:latin typeface="Calibri"/>
                <a:ea typeface="Calibri"/>
                <a:cs typeface="Calibri"/>
                <a:sym typeface="Calibri"/>
              </a:rPr>
              <a:t>χρησιμοποιούμε</a:t>
            </a:r>
            <a:r>
              <a:rPr b="0" i="0" lang="el-GR" sz="2400" u="none" cap="none" strike="noStrike">
                <a:solidFill>
                  <a:schemeClr val="accent1"/>
                </a:solidFill>
                <a:latin typeface="Calibri"/>
                <a:ea typeface="Calibri"/>
                <a:cs typeface="Calibri"/>
                <a:sym typeface="Calibri"/>
              </a:rPr>
              <a:t> το Bluetooth.</a:t>
            </a:r>
            <a:r>
              <a:rPr lang="el-GR"/>
              <a:t> </a:t>
            </a:r>
            <a:r>
              <a:rPr b="0" i="0" lang="el-GR" sz="2400" u="none" cap="none" strike="noStrike">
                <a:solidFill>
                  <a:schemeClr val="accent1"/>
                </a:solidFill>
                <a:latin typeface="Calibri"/>
                <a:ea typeface="Calibri"/>
                <a:cs typeface="Calibri"/>
                <a:sym typeface="Calibri"/>
              </a:rPr>
              <a:t>Μέσω μιας Bluetooth σύνδεσης </a:t>
            </a:r>
            <a:r>
              <a:rPr lang="el-GR"/>
              <a:t> </a:t>
            </a:r>
            <a:r>
              <a:rPr b="0" i="0" lang="el-GR" sz="2400" u="none" cap="none" strike="noStrike">
                <a:solidFill>
                  <a:schemeClr val="accent1"/>
                </a:solidFill>
                <a:latin typeface="Calibri"/>
                <a:ea typeface="Calibri"/>
                <a:cs typeface="Calibri"/>
                <a:sym typeface="Calibri"/>
              </a:rPr>
              <a:t>οι συσκευές επικοινωνούν για να μεταδίδουν είτε δεδομένα </a:t>
            </a:r>
            <a:r>
              <a:rPr lang="el-GR"/>
              <a:t> </a:t>
            </a:r>
            <a:r>
              <a:rPr b="0" i="0" lang="el-GR" sz="2400" u="none" cap="none" strike="noStrike">
                <a:solidFill>
                  <a:schemeClr val="accent1"/>
                </a:solidFill>
                <a:latin typeface="Calibri"/>
                <a:ea typeface="Calibri"/>
                <a:cs typeface="Calibri"/>
                <a:sym typeface="Calibri"/>
              </a:rPr>
              <a:t>είτε ήχο ασύρματα σε μικρή απόσταση</a:t>
            </a:r>
            <a:r>
              <a:rPr lang="el-GR"/>
              <a:t> </a:t>
            </a:r>
            <a:r>
              <a:rPr b="0" i="0" lang="el-GR" sz="2400" u="none" cap="none" strike="noStrike">
                <a:solidFill>
                  <a:schemeClr val="accent1"/>
                </a:solidFill>
                <a:latin typeface="Calibri"/>
                <a:ea typeface="Calibri"/>
                <a:cs typeface="Calibri"/>
                <a:sym typeface="Calibri"/>
              </a:rPr>
              <a:t>(πλέον γύρω στα 240m).</a:t>
            </a:r>
            <a:endParaRPr b="0" i="0" sz="2400" u="none" cap="none" strike="noStrike">
              <a:solidFill>
                <a:schemeClr val="accen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400">
              <a:solidFill>
                <a:schemeClr val="accent1"/>
              </a:solidFill>
              <a:latin typeface="Calibri"/>
              <a:ea typeface="Calibri"/>
              <a:cs typeface="Calibri"/>
              <a:sym typeface="Calibri"/>
            </a:endParaRPr>
          </a:p>
        </p:txBody>
      </p:sp>
      <p:sp>
        <p:nvSpPr>
          <p:cNvPr id="253" name="Google Shape;253;p2"/>
          <p:cNvSpPr/>
          <p:nvPr/>
        </p:nvSpPr>
        <p:spPr>
          <a:xfrm>
            <a:off x="352075" y="5000050"/>
            <a:ext cx="10104900" cy="975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accent1"/>
                </a:solidFill>
                <a:latin typeface="Calibri"/>
                <a:ea typeface="Calibri"/>
                <a:cs typeface="Calibri"/>
                <a:sym typeface="Calibri"/>
              </a:rPr>
              <a:t>Υπάρχει από το 1994</a:t>
            </a:r>
            <a:r>
              <a:rPr lang="el-GR"/>
              <a:t> </a:t>
            </a:r>
            <a:r>
              <a:rPr b="0" i="0" lang="el-GR" sz="2400" u="none" cap="none" strike="noStrike">
                <a:solidFill>
                  <a:schemeClr val="accent1"/>
                </a:solidFill>
                <a:latin typeface="Calibri"/>
                <a:ea typeface="Calibri"/>
                <a:cs typeface="Calibri"/>
                <a:sym typeface="Calibri"/>
              </a:rPr>
              <a:t>και συνεχώς εξελίσσεται.</a:t>
            </a:r>
            <a:r>
              <a:rPr lang="el-GR" sz="2400">
                <a:solidFill>
                  <a:schemeClr val="accent1"/>
                </a:solidFill>
                <a:latin typeface="Calibri"/>
                <a:ea typeface="Calibri"/>
                <a:cs typeface="Calibri"/>
                <a:sym typeface="Calibri"/>
              </a:rPr>
              <a:t> </a:t>
            </a:r>
            <a:r>
              <a:rPr b="0" i="0" lang="el-GR" sz="2400" u="none" cap="none" strike="noStrike">
                <a:solidFill>
                  <a:schemeClr val="accent1"/>
                </a:solidFill>
                <a:latin typeface="Calibri"/>
                <a:ea typeface="Calibri"/>
                <a:cs typeface="Calibri"/>
                <a:sym typeface="Calibri"/>
              </a:rPr>
              <a:t>Η νεότερη είναι η έκδοση 5 από το 2016.</a:t>
            </a:r>
            <a:r>
              <a:rPr lang="el-GR"/>
              <a:t> </a:t>
            </a:r>
            <a:r>
              <a:rPr b="0" i="0" lang="el-GR" sz="2400" u="none" cap="none" strike="noStrike">
                <a:solidFill>
                  <a:schemeClr val="accent1"/>
                </a:solidFill>
                <a:latin typeface="Calibri"/>
                <a:ea typeface="Calibri"/>
                <a:cs typeface="Calibri"/>
                <a:sym typeface="Calibri"/>
              </a:rPr>
              <a:t>Πλέον, οι περισσότερες συσκευές έχουν ενσωματωμένο Bluetooth. </a:t>
            </a:r>
            <a:endParaRPr b="0" i="0" sz="2400" u="none" cap="none" strike="noStrike">
              <a:solidFill>
                <a:schemeClr val="accent1"/>
              </a:solidFill>
              <a:latin typeface="Calibri"/>
              <a:ea typeface="Calibri"/>
              <a:cs typeface="Calibri"/>
              <a:sym typeface="Calibri"/>
            </a:endParaRPr>
          </a:p>
        </p:txBody>
      </p:sp>
      <p:pic>
        <p:nvPicPr>
          <p:cNvPr id="254" name="Google Shape;254;p2"/>
          <p:cNvPicPr preferRelativeResize="0"/>
          <p:nvPr/>
        </p:nvPicPr>
        <p:blipFill rotWithShape="1">
          <a:blip r:embed="rId4">
            <a:alphaModFix/>
          </a:blip>
          <a:srcRect b="2146" l="18073" r="63903" t="55430"/>
          <a:stretch/>
        </p:blipFill>
        <p:spPr>
          <a:xfrm>
            <a:off x="265550" y="1494034"/>
            <a:ext cx="1192651" cy="2008714"/>
          </a:xfrm>
          <a:prstGeom prst="rect">
            <a:avLst/>
          </a:prstGeom>
          <a:noFill/>
          <a:ln>
            <a:noFill/>
          </a:ln>
        </p:spPr>
      </p:pic>
      <p:pic>
        <p:nvPicPr>
          <p:cNvPr id="255" name="Google Shape;255;p2"/>
          <p:cNvPicPr preferRelativeResize="0"/>
          <p:nvPr/>
        </p:nvPicPr>
        <p:blipFill rotWithShape="1">
          <a:blip r:embed="rId4">
            <a:alphaModFix/>
          </a:blip>
          <a:srcRect b="46335" l="16493" r="60740" t="8147"/>
          <a:stretch/>
        </p:blipFill>
        <p:spPr>
          <a:xfrm>
            <a:off x="10658325" y="4497225"/>
            <a:ext cx="1288874" cy="18438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6"/>
          <p:cNvSpPr/>
          <p:nvPr/>
        </p:nvSpPr>
        <p:spPr>
          <a:xfrm>
            <a:off x="1167207" y="922794"/>
            <a:ext cx="556338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accent1"/>
                </a:solidFill>
                <a:latin typeface="Calibri"/>
                <a:ea typeface="Calibri"/>
                <a:cs typeface="Calibri"/>
                <a:sym typeface="Calibri"/>
              </a:rPr>
              <a:t>Δύο microbit μπορούν να επικοινωνήσουν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accent1"/>
                </a:solidFill>
                <a:latin typeface="Calibri"/>
                <a:ea typeface="Calibri"/>
                <a:cs typeface="Calibri"/>
                <a:sym typeface="Calibri"/>
              </a:rPr>
              <a:t>μεταξύ τους μέσω Bluetooth.</a:t>
            </a:r>
            <a:endParaRPr b="0" i="0" sz="2400" u="none" cap="none" strike="noStrike">
              <a:solidFill>
                <a:schemeClr val="accent1"/>
              </a:solidFill>
              <a:latin typeface="Calibri"/>
              <a:ea typeface="Calibri"/>
              <a:cs typeface="Calibri"/>
              <a:sym typeface="Calibri"/>
            </a:endParaRPr>
          </a:p>
        </p:txBody>
      </p:sp>
      <p:sp>
        <p:nvSpPr>
          <p:cNvPr id="261" name="Google Shape;261;p6"/>
          <p:cNvSpPr txBox="1"/>
          <p:nvPr/>
        </p:nvSpPr>
        <p:spPr>
          <a:xfrm>
            <a:off x="2965245" y="2903280"/>
            <a:ext cx="3901664"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1" lang="el-GR" sz="2000" u="none" cap="none" strike="noStrike">
                <a:solidFill>
                  <a:schemeClr val="dk1"/>
                </a:solidFill>
                <a:latin typeface="Arial"/>
                <a:ea typeface="Arial"/>
                <a:cs typeface="Arial"/>
                <a:sym typeface="Arial"/>
              </a:rPr>
              <a:t>Η γραφή ή η ομιλία  είναι το αντίστοιχο των Ραδιοκυμάτων (το μέσο) και η γλώσσα (ελληνικά, αγγλικά κλπ) είναι το αντίστοιχο του πρωτόκολλου Bluetooth</a:t>
            </a:r>
            <a:endParaRPr b="0" i="0" sz="2000" u="none" cap="none" strike="noStrike">
              <a:solidFill>
                <a:schemeClr val="dk1"/>
              </a:solidFill>
              <a:latin typeface="Calibri"/>
              <a:ea typeface="Calibri"/>
              <a:cs typeface="Calibri"/>
              <a:sym typeface="Calibri"/>
            </a:endParaRPr>
          </a:p>
        </p:txBody>
      </p:sp>
      <p:sp>
        <p:nvSpPr>
          <p:cNvPr id="262" name="Google Shape;262;p6"/>
          <p:cNvSpPr txBox="1"/>
          <p:nvPr/>
        </p:nvSpPr>
        <p:spPr>
          <a:xfrm>
            <a:off x="1247774" y="5104210"/>
            <a:ext cx="7172325"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1" lang="el-GR" sz="2000" u="none" cap="none" strike="noStrike">
                <a:solidFill>
                  <a:schemeClr val="accent1"/>
                </a:solidFill>
                <a:latin typeface="Arial"/>
                <a:ea typeface="Arial"/>
                <a:cs typeface="Arial"/>
                <a:sym typeface="Arial"/>
              </a:rPr>
              <a:t>Η πιο απλή επικοινωνία είναι μεταξύ 2 ατόμων.</a:t>
            </a:r>
            <a:r>
              <a:rPr b="0" i="0" lang="el-GR" sz="2000" u="none" cap="none" strike="noStrike">
                <a:solidFill>
                  <a:schemeClr val="accen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el-GR" sz="2000" u="none" cap="none" strike="noStrike">
                <a:solidFill>
                  <a:schemeClr val="accent1"/>
                </a:solidFill>
                <a:latin typeface="Arial"/>
                <a:ea typeface="Arial"/>
                <a:cs typeface="Arial"/>
                <a:sym typeface="Arial"/>
              </a:rPr>
              <a:t>Έτσι θέλουμε τα Microbit να επικοινωνήσουν σε ζευγάρια!</a:t>
            </a:r>
            <a:endParaRPr b="0" i="0" sz="1800" u="none" cap="none" strike="noStrike">
              <a:solidFill>
                <a:schemeClr val="accent1"/>
              </a:solidFill>
              <a:latin typeface="Calibri"/>
              <a:ea typeface="Calibri"/>
              <a:cs typeface="Calibri"/>
              <a:sym typeface="Calibri"/>
            </a:endParaRPr>
          </a:p>
        </p:txBody>
      </p:sp>
      <p:pic>
        <p:nvPicPr>
          <p:cNvPr descr="Radio communication with Micro:bit" id="263" name="Google Shape;263;p6"/>
          <p:cNvPicPr preferRelativeResize="0"/>
          <p:nvPr/>
        </p:nvPicPr>
        <p:blipFill rotWithShape="1">
          <a:blip r:embed="rId3">
            <a:alphaModFix/>
          </a:blip>
          <a:srcRect b="0" l="0" r="0" t="0"/>
          <a:stretch/>
        </p:blipFill>
        <p:spPr>
          <a:xfrm>
            <a:off x="7012753" y="1206044"/>
            <a:ext cx="4391025" cy="2222956"/>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Gesprek Stock Illustrations, Vectors, &amp; Clipart – (189,160 Stock  Illustrations)" id="264" name="Google Shape;264;p6"/>
          <p:cNvPicPr preferRelativeResize="0"/>
          <p:nvPr/>
        </p:nvPicPr>
        <p:blipFill rotWithShape="1">
          <a:blip r:embed="rId4">
            <a:alphaModFix/>
          </a:blip>
          <a:srcRect b="0" l="0" r="0" t="0"/>
          <a:stretch/>
        </p:blipFill>
        <p:spPr>
          <a:xfrm>
            <a:off x="9134475" y="4250269"/>
            <a:ext cx="2752724" cy="1868411"/>
          </a:xfrm>
          <a:prstGeom prst="rect">
            <a:avLst/>
          </a:prstGeom>
          <a:noFill/>
          <a:ln>
            <a:noFill/>
          </a:ln>
        </p:spPr>
      </p:pic>
      <p:pic>
        <p:nvPicPr>
          <p:cNvPr descr="Χαρακτηριστικά Micro:bit - Γνωρίζω τον κόσμο των Ρομπότ" id="265" name="Google Shape;265;p6"/>
          <p:cNvPicPr preferRelativeResize="0"/>
          <p:nvPr/>
        </p:nvPicPr>
        <p:blipFill rotWithShape="1">
          <a:blip r:embed="rId5">
            <a:alphaModFix/>
          </a:blip>
          <a:srcRect b="0" l="0" r="0" t="0"/>
          <a:stretch/>
        </p:blipFill>
        <p:spPr>
          <a:xfrm>
            <a:off x="308386" y="1699588"/>
            <a:ext cx="2381250" cy="1914525"/>
          </a:xfrm>
          <a:prstGeom prst="rect">
            <a:avLst/>
          </a:prstGeom>
          <a:noFill/>
          <a:ln>
            <a:noFill/>
          </a:ln>
        </p:spPr>
      </p:pic>
      <p:grpSp>
        <p:nvGrpSpPr>
          <p:cNvPr id="266" name="Google Shape;266;p6"/>
          <p:cNvGrpSpPr/>
          <p:nvPr/>
        </p:nvGrpSpPr>
        <p:grpSpPr>
          <a:xfrm>
            <a:off x="0" y="106007"/>
            <a:ext cx="12192000" cy="525099"/>
            <a:chOff x="0" y="123292"/>
            <a:chExt cx="12192000" cy="525099"/>
          </a:xfrm>
        </p:grpSpPr>
        <p:sp>
          <p:nvSpPr>
            <p:cNvPr id="267" name="Google Shape;267;p6"/>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8" name="Google Shape;268;p6"/>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269" name="Google Shape;269;p6"/>
          <p:cNvPicPr preferRelativeResize="0"/>
          <p:nvPr/>
        </p:nvPicPr>
        <p:blipFill rotWithShape="1">
          <a:blip r:embed="rId6">
            <a:alphaModFix/>
          </a:blip>
          <a:srcRect b="0" l="0" r="0" t="0"/>
          <a:stretch/>
        </p:blipFill>
        <p:spPr>
          <a:xfrm>
            <a:off x="0" y="-26341"/>
            <a:ext cx="1608194" cy="6117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7"/>
          <p:cNvSpPr txBox="1"/>
          <p:nvPr/>
        </p:nvSpPr>
        <p:spPr>
          <a:xfrm>
            <a:off x="1062475" y="1474200"/>
            <a:ext cx="10199700" cy="32553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Στην πληροφορική ο επεξεργαστής διαχειρίζεται κάθε πληροφορία διαφορετικά, για αυτό χωρίζονται σε 3 βασικούς τύπους δεδομένων:</a:t>
            </a:r>
            <a:endParaRPr b="0" i="0" sz="1800" u="none" cap="none" strike="noStrike">
              <a:solidFill>
                <a:schemeClr val="dk1"/>
              </a:solidFill>
              <a:latin typeface="Arial"/>
              <a:ea typeface="Arial"/>
              <a:cs typeface="Arial"/>
              <a:sym typeface="Arial"/>
            </a:endParaRPr>
          </a:p>
          <a:p>
            <a:pPr indent="-342900" lvl="0" marL="457200" marR="0" rtl="0" algn="just">
              <a:lnSpc>
                <a:spcPct val="107916"/>
              </a:lnSpc>
              <a:spcBef>
                <a:spcPts val="800"/>
              </a:spcBef>
              <a:spcAft>
                <a:spcPts val="0"/>
              </a:spcAft>
              <a:buClr>
                <a:schemeClr val="dk1"/>
              </a:buClr>
              <a:buSzPts val="1800"/>
              <a:buFont typeface="Arial"/>
              <a:buAutoNum type="arabicPeriod"/>
            </a:pPr>
            <a:r>
              <a:rPr b="0" i="1" lang="el-GR" sz="1800" u="none" cap="none" strike="noStrike">
                <a:solidFill>
                  <a:schemeClr val="dk1"/>
                </a:solidFill>
                <a:latin typeface="Arial"/>
                <a:ea typeface="Arial"/>
                <a:cs typeface="Arial"/>
                <a:sym typeface="Arial"/>
              </a:rPr>
              <a:t>Τις </a:t>
            </a:r>
            <a:r>
              <a:rPr b="1" i="1" lang="el-GR" sz="1800" u="none" cap="none" strike="noStrike">
                <a:solidFill>
                  <a:schemeClr val="dk1"/>
                </a:solidFill>
                <a:latin typeface="Arial"/>
                <a:ea typeface="Arial"/>
                <a:cs typeface="Arial"/>
                <a:sym typeface="Arial"/>
              </a:rPr>
              <a:t>συμβολοσειρές</a:t>
            </a:r>
            <a:r>
              <a:rPr b="0" i="1" lang="el-GR" sz="1800" u="none" cap="none" strike="noStrike">
                <a:solidFill>
                  <a:schemeClr val="dk1"/>
                </a:solidFill>
                <a:latin typeface="Arial"/>
                <a:ea typeface="Arial"/>
                <a:cs typeface="Arial"/>
                <a:sym typeface="Arial"/>
              </a:rPr>
              <a:t> που είναι μια σειρά από γράμματα χωρίς αριθμούς.</a:t>
            </a:r>
            <a:endParaRPr b="0" i="1" sz="18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800"/>
              <a:buFont typeface="Arial"/>
              <a:buNone/>
            </a:pPr>
            <a:r>
              <a:rPr b="0" i="1" lang="el-GR" sz="1800" u="none" cap="none" strike="noStrike">
                <a:solidFill>
                  <a:schemeClr val="dk1"/>
                </a:solidFill>
                <a:latin typeface="Arial"/>
                <a:ea typeface="Arial"/>
                <a:cs typeface="Arial"/>
                <a:sym typeface="Arial"/>
              </a:rPr>
              <a:t>Π.χ. το όνομά σου είναι μια συμβολοσειρά για τον υπολογιστή. </a:t>
            </a:r>
            <a:endParaRPr b="0" i="1" sz="1800" u="none" cap="none" strike="noStrike">
              <a:solidFill>
                <a:schemeClr val="dk1"/>
              </a:solidFill>
              <a:latin typeface="Arial"/>
              <a:ea typeface="Arial"/>
              <a:cs typeface="Arial"/>
              <a:sym typeface="Arial"/>
            </a:endParaRPr>
          </a:p>
          <a:p>
            <a:pPr indent="-342900" lvl="0" marL="457200" marR="0" rtl="0" algn="just">
              <a:lnSpc>
                <a:spcPct val="107916"/>
              </a:lnSpc>
              <a:spcBef>
                <a:spcPts val="0"/>
              </a:spcBef>
              <a:spcAft>
                <a:spcPts val="0"/>
              </a:spcAft>
              <a:buClr>
                <a:schemeClr val="dk1"/>
              </a:buClr>
              <a:buSzPts val="1800"/>
              <a:buFont typeface="Arial"/>
              <a:buAutoNum type="arabicPeriod"/>
            </a:pPr>
            <a:r>
              <a:rPr b="0" i="1" lang="el-GR" sz="1800" u="none" cap="none" strike="noStrike">
                <a:solidFill>
                  <a:schemeClr val="dk1"/>
                </a:solidFill>
                <a:latin typeface="Arial"/>
                <a:ea typeface="Arial"/>
                <a:cs typeface="Arial"/>
                <a:sym typeface="Arial"/>
              </a:rPr>
              <a:t>Τους </a:t>
            </a:r>
            <a:r>
              <a:rPr b="1" i="1" lang="el-GR" sz="1800" u="none" cap="none" strike="noStrike">
                <a:solidFill>
                  <a:schemeClr val="dk1"/>
                </a:solidFill>
                <a:latin typeface="Arial"/>
                <a:ea typeface="Arial"/>
                <a:cs typeface="Arial"/>
                <a:sym typeface="Arial"/>
              </a:rPr>
              <a:t>αριθμούς</a:t>
            </a:r>
            <a:r>
              <a:rPr b="0" i="1" lang="el-GR" sz="1800" u="none" cap="none" strike="noStrike">
                <a:solidFill>
                  <a:schemeClr val="dk1"/>
                </a:solidFill>
                <a:latin typeface="Arial"/>
                <a:ea typeface="Arial"/>
                <a:cs typeface="Arial"/>
                <a:sym typeface="Arial"/>
              </a:rPr>
              <a:t> που… είναι οποιοσδήποτε αριθμός. </a:t>
            </a:r>
            <a:endParaRPr b="0" i="1" sz="18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0"/>
              </a:spcAft>
              <a:buClr>
                <a:srgbClr val="000000"/>
              </a:buClr>
              <a:buSzPts val="1800"/>
              <a:buFont typeface="Arial"/>
              <a:buNone/>
            </a:pPr>
            <a:r>
              <a:rPr b="0" i="1" lang="el-GR" sz="1800" u="none" cap="none" strike="noStrike">
                <a:solidFill>
                  <a:schemeClr val="dk1"/>
                </a:solidFill>
                <a:latin typeface="Arial"/>
                <a:ea typeface="Arial"/>
                <a:cs typeface="Arial"/>
                <a:sym typeface="Arial"/>
              </a:rPr>
              <a:t>Π.χ η ηλικία και το ύψος σου είναι αριθμοί για τον υπολογιστή</a:t>
            </a:r>
            <a:endParaRPr b="0" i="1" sz="1800" u="none" cap="none" strike="noStrike">
              <a:solidFill>
                <a:schemeClr val="dk1"/>
              </a:solidFill>
              <a:latin typeface="Arial"/>
              <a:ea typeface="Arial"/>
              <a:cs typeface="Arial"/>
              <a:sym typeface="Arial"/>
            </a:endParaRPr>
          </a:p>
          <a:p>
            <a:pPr indent="-342900" lvl="0" marL="457200" marR="0" rtl="0" algn="just">
              <a:lnSpc>
                <a:spcPct val="107916"/>
              </a:lnSpc>
              <a:spcBef>
                <a:spcPts val="0"/>
              </a:spcBef>
              <a:spcAft>
                <a:spcPts val="0"/>
              </a:spcAft>
              <a:buClr>
                <a:schemeClr val="dk1"/>
              </a:buClr>
              <a:buSzPts val="1800"/>
              <a:buFont typeface="Arial"/>
              <a:buAutoNum type="arabicPeriod"/>
            </a:pPr>
            <a:r>
              <a:rPr b="0" i="1" lang="el-GR" sz="1800" u="none" cap="none" strike="noStrike">
                <a:solidFill>
                  <a:schemeClr val="dk1"/>
                </a:solidFill>
                <a:latin typeface="Arial"/>
                <a:ea typeface="Arial"/>
                <a:cs typeface="Arial"/>
                <a:sym typeface="Arial"/>
              </a:rPr>
              <a:t>Τον </a:t>
            </a:r>
            <a:r>
              <a:rPr b="1" i="1" lang="el-GR" sz="1800" u="none" cap="none" strike="noStrike">
                <a:solidFill>
                  <a:schemeClr val="dk1"/>
                </a:solidFill>
                <a:latin typeface="Arial"/>
                <a:ea typeface="Arial"/>
                <a:cs typeface="Arial"/>
                <a:sym typeface="Arial"/>
              </a:rPr>
              <a:t>τύπο</a:t>
            </a:r>
            <a:r>
              <a:rPr b="0" i="1" lang="el-GR" sz="1800" u="none" cap="none" strike="noStrike">
                <a:solidFill>
                  <a:schemeClr val="dk1"/>
                </a:solidFill>
                <a:latin typeface="Arial"/>
                <a:ea typeface="Arial"/>
                <a:cs typeface="Arial"/>
                <a:sym typeface="Arial"/>
              </a:rPr>
              <a:t> </a:t>
            </a:r>
            <a:r>
              <a:rPr b="1" i="1" lang="el-GR" sz="1800" u="none" cap="none" strike="noStrike">
                <a:solidFill>
                  <a:schemeClr val="dk1"/>
                </a:solidFill>
                <a:latin typeface="Arial"/>
                <a:ea typeface="Arial"/>
                <a:cs typeface="Arial"/>
                <a:sym typeface="Arial"/>
              </a:rPr>
              <a:t>αλήθειας, </a:t>
            </a:r>
            <a:r>
              <a:rPr b="0" i="1" lang="el-GR" sz="1800" u="none" cap="none" strike="noStrike">
                <a:solidFill>
                  <a:schemeClr val="dk1"/>
                </a:solidFill>
                <a:latin typeface="Arial"/>
                <a:ea typeface="Arial"/>
                <a:cs typeface="Arial"/>
                <a:sym typeface="Arial"/>
              </a:rPr>
              <a:t>που μπορεί να είναι είτε αλήθεια είτε ψέμα. Μας είναι χρήσιμο όταν θέλουμε η συσκευή μας να διαλέξει μόνη της τι να κάνει. Για αυτό στο πρόγραμμα θέτουμε ερωτήσεις  στο πρόγραμμα μας που απαντώνται με ΝΑΙ (αλήθεια) ή ΟΧΙ (ψέμα). </a:t>
            </a:r>
            <a:endParaRPr b="0" i="1" sz="1800" u="none" cap="none" strike="noStrike">
              <a:solidFill>
                <a:schemeClr val="dk1"/>
              </a:solidFill>
              <a:latin typeface="Arial"/>
              <a:ea typeface="Arial"/>
              <a:cs typeface="Arial"/>
              <a:sym typeface="Arial"/>
            </a:endParaRPr>
          </a:p>
          <a:p>
            <a:pPr indent="0" lvl="0" marL="457200" marR="0" rtl="0" algn="just">
              <a:lnSpc>
                <a:spcPct val="107916"/>
              </a:lnSpc>
              <a:spcBef>
                <a:spcPts val="0"/>
              </a:spcBef>
              <a:spcAft>
                <a:spcPts val="800"/>
              </a:spcAft>
              <a:buClr>
                <a:srgbClr val="000000"/>
              </a:buClr>
              <a:buSzPts val="1800"/>
              <a:buFont typeface="Arial"/>
              <a:buNone/>
            </a:pPr>
            <a:r>
              <a:rPr b="0" i="1" lang="el-GR" sz="1800" u="none" cap="none" strike="noStrike">
                <a:solidFill>
                  <a:schemeClr val="dk1"/>
                </a:solidFill>
                <a:latin typeface="Arial"/>
                <a:ea typeface="Arial"/>
                <a:cs typeface="Arial"/>
                <a:sym typeface="Arial"/>
              </a:rPr>
              <a:t>Πχ. Σήμερα η μέρα είναι Παρασκευή;</a:t>
            </a:r>
            <a:endParaRPr b="0" i="1" sz="1800" u="none" cap="none" strike="noStrike">
              <a:solidFill>
                <a:schemeClr val="dk1"/>
              </a:solidFill>
              <a:latin typeface="Arial"/>
              <a:ea typeface="Arial"/>
              <a:cs typeface="Arial"/>
              <a:sym typeface="Arial"/>
            </a:endParaRPr>
          </a:p>
        </p:txBody>
      </p:sp>
      <p:grpSp>
        <p:nvGrpSpPr>
          <p:cNvPr id="275" name="Google Shape;275;p7"/>
          <p:cNvGrpSpPr/>
          <p:nvPr/>
        </p:nvGrpSpPr>
        <p:grpSpPr>
          <a:xfrm>
            <a:off x="0" y="106007"/>
            <a:ext cx="12192000" cy="525099"/>
            <a:chOff x="0" y="123292"/>
            <a:chExt cx="12192000" cy="525099"/>
          </a:xfrm>
        </p:grpSpPr>
        <p:sp>
          <p:nvSpPr>
            <p:cNvPr id="276" name="Google Shape;276;p7"/>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7"/>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278" name="Google Shape;278;p7"/>
          <p:cNvPicPr preferRelativeResize="0"/>
          <p:nvPr/>
        </p:nvPicPr>
        <p:blipFill rotWithShape="1">
          <a:blip r:embed="rId3">
            <a:alphaModFix/>
          </a:blip>
          <a:srcRect b="0" l="0" r="0" t="0"/>
          <a:stretch/>
        </p:blipFill>
        <p:spPr>
          <a:xfrm>
            <a:off x="0" y="-26341"/>
            <a:ext cx="1608194" cy="6117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g29d8aafe2eb_0_0"/>
          <p:cNvPicPr preferRelativeResize="0"/>
          <p:nvPr/>
        </p:nvPicPr>
        <p:blipFill rotWithShape="1">
          <a:blip r:embed="rId3">
            <a:alphaModFix/>
          </a:blip>
          <a:srcRect b="0" l="0" r="0" t="0"/>
          <a:stretch/>
        </p:blipFill>
        <p:spPr>
          <a:xfrm>
            <a:off x="8499900" y="1696650"/>
            <a:ext cx="3123150" cy="788500"/>
          </a:xfrm>
          <a:prstGeom prst="rect">
            <a:avLst/>
          </a:prstGeom>
          <a:noFill/>
          <a:ln>
            <a:noFill/>
          </a:ln>
        </p:spPr>
      </p:pic>
      <p:sp>
        <p:nvSpPr>
          <p:cNvPr id="284" name="Google Shape;284;g29d8aafe2eb_0_0"/>
          <p:cNvSpPr txBox="1"/>
          <p:nvPr/>
        </p:nvSpPr>
        <p:spPr>
          <a:xfrm>
            <a:off x="457200" y="1143000"/>
            <a:ext cx="7737300" cy="44883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0"/>
              </a:spcAft>
              <a:buClr>
                <a:srgbClr val="000000"/>
              </a:buClr>
              <a:buSzPts val="1800"/>
              <a:buFont typeface="Arial"/>
              <a:buNone/>
            </a:pPr>
            <a:r>
              <a:rPr b="1" i="0" lang="el-GR" sz="1800" u="sng" cap="none" strike="noStrike">
                <a:solidFill>
                  <a:srgbClr val="000000"/>
                </a:solidFill>
                <a:latin typeface="Arial"/>
                <a:ea typeface="Arial"/>
                <a:cs typeface="Arial"/>
                <a:sym typeface="Arial"/>
              </a:rPr>
              <a:t>Ενότητα Α</a:t>
            </a:r>
            <a:endParaRPr b="1" i="0" sz="1800" u="sng"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Κάθε Microbit  έχει δικό του όνομα και έναν μοναδικό σειριακό αριθμό (η σειρά κατασκευής του). Θέλουμε  αν πατήσουμε το κουμπί Α να μας εμφανίσει το όνομα στην οθόνη του και αν πατήσουμε το κουμπί Β να μας εμφανίσει τον αριθμό του στην οθόνη του.</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Το όνομα του Μicrobit είναι Συμβολοσειρά, όποτε για να εμφανιστεί στην οθόνη είναι σωστό να χρησιμοποιήσουμε την εντολή στα δεξιά. Προσέξτε τα</a:t>
            </a:r>
            <a:r>
              <a:rPr b="1" i="0" lang="el-GR" sz="1800" u="none" cap="none" strike="noStrike">
                <a:solidFill>
                  <a:srgbClr val="000000"/>
                </a:solidFill>
                <a:latin typeface="Arial"/>
                <a:ea typeface="Arial"/>
                <a:cs typeface="Arial"/>
                <a:sym typeface="Arial"/>
              </a:rPr>
              <a:t> εισαγωγικά “ “ </a:t>
            </a:r>
            <a:r>
              <a:rPr b="0" i="0" lang="el-GR" sz="1800" u="none" cap="none" strike="noStrike">
                <a:solidFill>
                  <a:srgbClr val="000000"/>
                </a:solidFill>
                <a:latin typeface="Arial"/>
                <a:ea typeface="Arial"/>
                <a:cs typeface="Arial"/>
                <a:sym typeface="Arial"/>
              </a:rPr>
              <a:t>που περιέχει το </a:t>
            </a:r>
            <a:r>
              <a:rPr b="1" i="0" lang="el-GR" sz="1800" u="none" cap="none" strike="noStrike">
                <a:solidFill>
                  <a:srgbClr val="000000"/>
                </a:solidFill>
                <a:latin typeface="Arial"/>
                <a:ea typeface="Arial"/>
                <a:cs typeface="Arial"/>
                <a:sym typeface="Arial"/>
              </a:rPr>
              <a:t>οβάλ πεδίο</a:t>
            </a:r>
            <a:r>
              <a:rPr b="0" i="0" lang="el-GR"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O σειριακός αριθμός του Μicrobit είναι αριθμός, όποτε για να εμφανιστεί στην οθόνη είναι σωστό να χρησιμοποιήσουμε την εντολή στα αριστερά. Προσέξτε τo 0 που περιέχει το </a:t>
            </a:r>
            <a:r>
              <a:rPr b="1" i="0" lang="el-GR" sz="1800" u="none" cap="none" strike="noStrike">
                <a:solidFill>
                  <a:srgbClr val="000000"/>
                </a:solidFill>
                <a:latin typeface="Arial"/>
                <a:ea typeface="Arial"/>
                <a:cs typeface="Arial"/>
                <a:sym typeface="Arial"/>
              </a:rPr>
              <a:t>οβάλ πεδίο.</a:t>
            </a:r>
            <a:endParaRPr b="1"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Για να δείτε λοιπόν το όνομα και τον σειριακό αριθμό του φτιάξτε τα παρακάτω 2 συμβάντα. Θα τα βρείτε στις εντολές</a:t>
            </a:r>
            <a:r>
              <a:rPr b="1" i="0" lang="el-GR" sz="1800" u="none" cap="none" strike="noStrike">
                <a:solidFill>
                  <a:srgbClr val="000000"/>
                </a:solidFill>
                <a:latin typeface="Arial"/>
                <a:ea typeface="Arial"/>
                <a:cs typeface="Arial"/>
                <a:sym typeface="Arial"/>
              </a:rPr>
              <a:t> για Προχωρημένους </a:t>
            </a:r>
            <a:r>
              <a:rPr b="0" i="0" lang="el-GR" sz="1800" u="none" cap="none" strike="noStrike">
                <a:solidFill>
                  <a:srgbClr val="000000"/>
                </a:solidFill>
                <a:latin typeface="Arial"/>
                <a:ea typeface="Arial"/>
                <a:cs typeface="Arial"/>
                <a:sym typeface="Arial"/>
              </a:rPr>
              <a:t>στην καρτέλα </a:t>
            </a:r>
            <a:r>
              <a:rPr b="1" i="0" lang="el-GR" sz="1800" u="none" cap="none" strike="noStrike">
                <a:solidFill>
                  <a:srgbClr val="000000"/>
                </a:solidFill>
                <a:latin typeface="Arial"/>
                <a:ea typeface="Arial"/>
                <a:cs typeface="Arial"/>
                <a:sym typeface="Arial"/>
              </a:rPr>
              <a:t>Έλεγχος στα περισσότερα. </a:t>
            </a:r>
            <a:endParaRPr b="1"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5" name="Google Shape;285;g29d8aafe2eb_0_0"/>
          <p:cNvSpPr txBox="1"/>
          <p:nvPr/>
        </p:nvSpPr>
        <p:spPr>
          <a:xfrm>
            <a:off x="152400" y="152400"/>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6" name="Google Shape;286;g29d8aafe2eb_0_0"/>
          <p:cNvPicPr preferRelativeResize="0"/>
          <p:nvPr/>
        </p:nvPicPr>
        <p:blipFill rotWithShape="1">
          <a:blip r:embed="rId4">
            <a:alphaModFix/>
          </a:blip>
          <a:srcRect b="0" l="0" r="0" t="0"/>
          <a:stretch/>
        </p:blipFill>
        <p:spPr>
          <a:xfrm>
            <a:off x="8738937" y="3063375"/>
            <a:ext cx="2645075" cy="848425"/>
          </a:xfrm>
          <a:prstGeom prst="rect">
            <a:avLst/>
          </a:prstGeom>
          <a:noFill/>
          <a:ln>
            <a:noFill/>
          </a:ln>
        </p:spPr>
      </p:pic>
      <p:pic>
        <p:nvPicPr>
          <p:cNvPr descr="Εικόνα που περιέχει κείμενο&#10;&#10;Περιγραφή που δημιουργήθηκε αυτόματα" id="287" name="Google Shape;287;g29d8aafe2eb_0_0"/>
          <p:cNvPicPr preferRelativeResize="0"/>
          <p:nvPr/>
        </p:nvPicPr>
        <p:blipFill rotWithShape="1">
          <a:blip r:embed="rId5">
            <a:alphaModFix/>
          </a:blip>
          <a:srcRect b="0" l="0" r="0" t="0"/>
          <a:stretch/>
        </p:blipFill>
        <p:spPr>
          <a:xfrm>
            <a:off x="8879900" y="4276650"/>
            <a:ext cx="2515550" cy="895365"/>
          </a:xfrm>
          <a:prstGeom prst="rect">
            <a:avLst/>
          </a:prstGeom>
          <a:noFill/>
          <a:ln>
            <a:noFill/>
          </a:ln>
        </p:spPr>
      </p:pic>
      <p:grpSp>
        <p:nvGrpSpPr>
          <p:cNvPr id="288" name="Google Shape;288;g29d8aafe2eb_0_0"/>
          <p:cNvGrpSpPr/>
          <p:nvPr/>
        </p:nvGrpSpPr>
        <p:grpSpPr>
          <a:xfrm>
            <a:off x="0" y="106007"/>
            <a:ext cx="12192000" cy="525099"/>
            <a:chOff x="0" y="123292"/>
            <a:chExt cx="12192000" cy="525099"/>
          </a:xfrm>
        </p:grpSpPr>
        <p:sp>
          <p:nvSpPr>
            <p:cNvPr id="289" name="Google Shape;289;g29d8aafe2eb_0_0"/>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0" name="Google Shape;290;g29d8aafe2eb_0_0"/>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291" name="Google Shape;291;g29d8aafe2eb_0_0"/>
          <p:cNvPicPr preferRelativeResize="0"/>
          <p:nvPr/>
        </p:nvPicPr>
        <p:blipFill rotWithShape="1">
          <a:blip r:embed="rId6">
            <a:alphaModFix/>
          </a:blip>
          <a:srcRect b="0" l="0" r="0" t="0"/>
          <a:stretch/>
        </p:blipFill>
        <p:spPr>
          <a:xfrm>
            <a:off x="0" y="-26341"/>
            <a:ext cx="1608194" cy="6117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Εικόνα που περιέχει κείμενο&#10;&#10;Περιγραφή που δημιουργήθηκε αυτόματα" id="296" name="Google Shape;296;g29d8aafe2eb_0_3"/>
          <p:cNvPicPr preferRelativeResize="0"/>
          <p:nvPr/>
        </p:nvPicPr>
        <p:blipFill rotWithShape="1">
          <a:blip r:embed="rId3">
            <a:alphaModFix/>
          </a:blip>
          <a:srcRect b="58456" l="773" r="59566" t="3533"/>
          <a:stretch/>
        </p:blipFill>
        <p:spPr>
          <a:xfrm>
            <a:off x="1936525" y="3463342"/>
            <a:ext cx="3146654" cy="961908"/>
          </a:xfrm>
          <a:prstGeom prst="rect">
            <a:avLst/>
          </a:prstGeom>
          <a:noFill/>
          <a:ln>
            <a:noFill/>
          </a:ln>
        </p:spPr>
      </p:pic>
      <p:pic>
        <p:nvPicPr>
          <p:cNvPr descr="Εικόνα που περιέχει κείμενο&#10;&#10;Περιγραφή που δημιουργήθηκε αυτόματα" id="297" name="Google Shape;297;g29d8aafe2eb_0_3"/>
          <p:cNvPicPr preferRelativeResize="0"/>
          <p:nvPr/>
        </p:nvPicPr>
        <p:blipFill rotWithShape="1">
          <a:blip r:embed="rId3">
            <a:alphaModFix/>
          </a:blip>
          <a:srcRect b="3949" l="885" r="54137" t="58042"/>
          <a:stretch/>
        </p:blipFill>
        <p:spPr>
          <a:xfrm>
            <a:off x="6305813" y="3427725"/>
            <a:ext cx="3831925" cy="1033160"/>
          </a:xfrm>
          <a:prstGeom prst="rect">
            <a:avLst/>
          </a:prstGeom>
          <a:noFill/>
          <a:ln>
            <a:noFill/>
          </a:ln>
        </p:spPr>
      </p:pic>
      <p:sp>
        <p:nvSpPr>
          <p:cNvPr id="298" name="Google Shape;298;g29d8aafe2eb_0_3"/>
          <p:cNvSpPr txBox="1"/>
          <p:nvPr/>
        </p:nvSpPr>
        <p:spPr>
          <a:xfrm>
            <a:off x="178950" y="1254725"/>
            <a:ext cx="11628000" cy="18630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Τα συμβάντα (τα blocks που γράφουν «</a:t>
            </a:r>
            <a:r>
              <a:rPr b="1" i="0" lang="el-GR" sz="1800" u="none" cap="none" strike="noStrike">
                <a:solidFill>
                  <a:schemeClr val="dk1"/>
                </a:solidFill>
                <a:latin typeface="Arial"/>
                <a:ea typeface="Arial"/>
                <a:cs typeface="Arial"/>
                <a:sym typeface="Arial"/>
              </a:rPr>
              <a:t>Όταν γίνει κάτι</a:t>
            </a:r>
            <a:r>
              <a:rPr b="0" i="0" lang="el-GR" sz="1800" u="none" cap="none" strike="noStrike">
                <a:solidFill>
                  <a:schemeClr val="dk1"/>
                </a:solidFill>
                <a:latin typeface="Arial"/>
                <a:ea typeface="Arial"/>
                <a:cs typeface="Arial"/>
                <a:sym typeface="Arial"/>
              </a:rPr>
              <a:t>…») χρησιμοποιούνται όταν δεν ζητάμε από τον υπολογιστή, το Microbit ή το ρομπότ μας να πάρει πολλές αποφάσεις. Όσο αυξάνονται οι αποφάσεις υπάρχει ένα καλύτερος τρόπος να γραφτεί το ίδιο πρόγραμμα.</a:t>
            </a:r>
            <a:endParaRPr b="0" i="0" sz="1800" u="none" cap="none" strike="noStrike">
              <a:solidFill>
                <a:schemeClr val="dk1"/>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0" marL="457200" marR="0" rtl="0" algn="just">
              <a:lnSpc>
                <a:spcPct val="120000"/>
              </a:lnSpc>
              <a:spcBef>
                <a:spcPts val="800"/>
              </a:spcBef>
              <a:spcAft>
                <a:spcPts val="1000"/>
              </a:spcAft>
              <a:buClr>
                <a:schemeClr val="dk1"/>
              </a:buClr>
              <a:buSzPts val="1800"/>
              <a:buFont typeface="Arial"/>
              <a:buChar char="-"/>
            </a:pPr>
            <a:r>
              <a:rPr b="0" i="1" lang="el-GR" sz="1800" u="none" cap="none" strike="noStrike">
                <a:solidFill>
                  <a:schemeClr val="dk1"/>
                </a:solidFill>
                <a:latin typeface="Arial"/>
                <a:ea typeface="Arial"/>
                <a:cs typeface="Arial"/>
                <a:sym typeface="Arial"/>
              </a:rPr>
              <a:t>Γράψτε το όνομα το Microbit και τον σειριακό του αριθμό</a:t>
            </a:r>
            <a:endParaRPr b="0" i="1" sz="1800" u="none" cap="none" strike="noStrike">
              <a:solidFill>
                <a:schemeClr val="dk1"/>
              </a:solidFill>
              <a:latin typeface="Arial"/>
              <a:ea typeface="Arial"/>
              <a:cs typeface="Arial"/>
              <a:sym typeface="Arial"/>
            </a:endParaRPr>
          </a:p>
        </p:txBody>
      </p:sp>
      <p:grpSp>
        <p:nvGrpSpPr>
          <p:cNvPr id="299" name="Google Shape;299;g29d8aafe2eb_0_3"/>
          <p:cNvGrpSpPr/>
          <p:nvPr/>
        </p:nvGrpSpPr>
        <p:grpSpPr>
          <a:xfrm>
            <a:off x="0" y="106007"/>
            <a:ext cx="12192000" cy="525099"/>
            <a:chOff x="0" y="123292"/>
            <a:chExt cx="12192000" cy="525099"/>
          </a:xfrm>
        </p:grpSpPr>
        <p:sp>
          <p:nvSpPr>
            <p:cNvPr id="300" name="Google Shape;300;g29d8aafe2eb_0_3"/>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1" name="Google Shape;301;g29d8aafe2eb_0_3"/>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302" name="Google Shape;302;g29d8aafe2eb_0_3"/>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
                                        <p:tgtEl>
                                          <p:spTgt spid="2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Εικόνα που περιέχει κείμενο, στιγμιότυπο οθόνης, υπογραφή&#10;&#10;Περιγραφή που δημιουργήθηκε αυτόματα" id="307" name="Google Shape;307;g29d8aafe2eb_0_6"/>
          <p:cNvPicPr preferRelativeResize="0"/>
          <p:nvPr/>
        </p:nvPicPr>
        <p:blipFill rotWithShape="1">
          <a:blip r:embed="rId3">
            <a:alphaModFix/>
          </a:blip>
          <a:srcRect b="0" l="0" r="0" t="0"/>
          <a:stretch/>
        </p:blipFill>
        <p:spPr>
          <a:xfrm>
            <a:off x="7570750" y="1394127"/>
            <a:ext cx="4306175" cy="3463250"/>
          </a:xfrm>
          <a:prstGeom prst="rect">
            <a:avLst/>
          </a:prstGeom>
          <a:noFill/>
          <a:ln>
            <a:noFill/>
          </a:ln>
        </p:spPr>
      </p:pic>
      <p:sp>
        <p:nvSpPr>
          <p:cNvPr id="308" name="Google Shape;308;g29d8aafe2eb_0_6"/>
          <p:cNvSpPr txBox="1"/>
          <p:nvPr/>
        </p:nvSpPr>
        <p:spPr>
          <a:xfrm>
            <a:off x="271275" y="876550"/>
            <a:ext cx="6938700" cy="47679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0"/>
              </a:spcAft>
              <a:buClr>
                <a:srgbClr val="000000"/>
              </a:buClr>
              <a:buSzPts val="1800"/>
              <a:buFont typeface="Arial"/>
              <a:buNone/>
            </a:pPr>
            <a:r>
              <a:rPr b="1" i="0" lang="el-GR" sz="1800" u="sng" cap="none" strike="noStrike">
                <a:solidFill>
                  <a:srgbClr val="000000"/>
                </a:solidFill>
                <a:latin typeface="Arial"/>
                <a:ea typeface="Arial"/>
                <a:cs typeface="Arial"/>
                <a:sym typeface="Arial"/>
              </a:rPr>
              <a:t>Ενότητα Β</a:t>
            </a:r>
            <a:endParaRPr b="0" i="0" sz="1800" u="sng"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Για να πάρει η συσκευή μας αυτές τις αποφάσεις χρειάζεται στο πρόγραμμα της να υπάρχουν ερωτήσεις που οι απαντήσεις τους είναι είτε ΝΑΙ έιτε ΟΧΙ (δεδομένα τύπου αλήθειας).</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Αντί του</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1" lang="el-GR" sz="1800" u="none" cap="none" strike="noStrike">
                <a:solidFill>
                  <a:srgbClr val="000000"/>
                </a:solidFill>
                <a:latin typeface="Arial"/>
                <a:ea typeface="Arial"/>
                <a:cs typeface="Arial"/>
                <a:sym typeface="Arial"/>
              </a:rPr>
              <a:t>«Όταν πατήσω το Κουμπί Α εμφάνισε το όνομα του Microbit»</a:t>
            </a:r>
            <a:r>
              <a:rPr b="0" i="0" lang="el-GR" sz="1800" u="none" cap="none" strike="noStrike">
                <a:solidFill>
                  <a:srgbClr val="000000"/>
                </a:solidFill>
                <a:latin typeface="Arial"/>
                <a:ea typeface="Arial"/>
                <a:cs typeface="Arial"/>
                <a:sym typeface="Arial"/>
              </a:rPr>
              <a:t> </a:t>
            </a:r>
            <a:endParaRPr b="0" i="1"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Κάνουμε συνεχόμενα (για πάντα) την ερώτηση</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a:t>
            </a:r>
            <a:r>
              <a:rPr b="0" i="0" lang="el-GR" sz="1800" u="sng" cap="none" strike="noStrike">
                <a:solidFill>
                  <a:srgbClr val="000000"/>
                </a:solidFill>
                <a:latin typeface="Arial"/>
                <a:ea typeface="Arial"/>
                <a:cs typeface="Arial"/>
                <a:sym typeface="Arial"/>
              </a:rPr>
              <a:t>Το κουμπί Α είναι πατημένο; </a:t>
            </a:r>
            <a:r>
              <a:rPr b="1" i="0" lang="el-GR" sz="1800" u="none" cap="none" strike="noStrike">
                <a:solidFill>
                  <a:srgbClr val="000000"/>
                </a:solidFill>
                <a:latin typeface="Arial"/>
                <a:ea typeface="Arial"/>
                <a:cs typeface="Arial"/>
                <a:sym typeface="Arial"/>
              </a:rPr>
              <a:t>Εάν ΝΑΙ τότε</a:t>
            </a:r>
            <a:r>
              <a:rPr b="0" i="0" lang="el-GR" sz="1800" u="none" cap="none" strike="noStrike">
                <a:solidFill>
                  <a:srgbClr val="000000"/>
                </a:solidFill>
                <a:latin typeface="Arial"/>
                <a:ea typeface="Arial"/>
                <a:cs typeface="Arial"/>
                <a:sym typeface="Arial"/>
              </a:rPr>
              <a:t> </a:t>
            </a:r>
            <a:r>
              <a:rPr b="0" i="1" lang="el-GR" sz="1800" u="none" cap="none" strike="noStrike">
                <a:solidFill>
                  <a:srgbClr val="000000"/>
                </a:solidFill>
                <a:latin typeface="Arial"/>
                <a:ea typeface="Arial"/>
                <a:cs typeface="Arial"/>
                <a:sym typeface="Arial"/>
              </a:rPr>
              <a:t>εμφάνισε το όνομα του Microbit</a:t>
            </a:r>
            <a:r>
              <a:rPr b="0" i="0" lang="el-GR" sz="1800" u="none" cap="none" strike="noStrike">
                <a:solidFill>
                  <a:srgbClr val="000000"/>
                </a:solidFill>
                <a:latin typeface="Arial"/>
                <a:ea typeface="Arial"/>
                <a:cs typeface="Arial"/>
                <a:sym typeface="Arial"/>
              </a:rPr>
              <a:t>. </a:t>
            </a:r>
            <a:r>
              <a:rPr b="1" i="0" lang="el-GR" sz="1800" u="none" cap="none" strike="noStrike">
                <a:solidFill>
                  <a:srgbClr val="000000"/>
                </a:solidFill>
                <a:latin typeface="Arial"/>
                <a:ea typeface="Arial"/>
                <a:cs typeface="Arial"/>
                <a:sym typeface="Arial"/>
              </a:rPr>
              <a:t>Εάν ΟΧΙ</a:t>
            </a:r>
            <a:r>
              <a:rPr b="0" i="0" lang="el-GR" sz="1800" u="none" cap="none" strike="noStrike">
                <a:solidFill>
                  <a:srgbClr val="000000"/>
                </a:solidFill>
                <a:latin typeface="Arial"/>
                <a:ea typeface="Arial"/>
                <a:cs typeface="Arial"/>
                <a:sym typeface="Arial"/>
              </a:rPr>
              <a:t> </a:t>
            </a:r>
            <a:r>
              <a:rPr b="1" i="0" lang="el-GR" sz="1800" u="none" cap="none" strike="noStrike">
                <a:solidFill>
                  <a:srgbClr val="000000"/>
                </a:solidFill>
                <a:latin typeface="Arial"/>
                <a:ea typeface="Arial"/>
                <a:cs typeface="Arial"/>
                <a:sym typeface="Arial"/>
              </a:rPr>
              <a:t>τότε</a:t>
            </a:r>
            <a:r>
              <a:rPr b="0" i="0" lang="el-GR" sz="1800" u="none" cap="none" strike="noStrike">
                <a:solidFill>
                  <a:srgbClr val="000000"/>
                </a:solidFill>
                <a:latin typeface="Arial"/>
                <a:ea typeface="Arial"/>
                <a:cs typeface="Arial"/>
                <a:sym typeface="Arial"/>
              </a:rPr>
              <a:t> </a:t>
            </a:r>
            <a:r>
              <a:rPr b="0" i="1" lang="el-GR" sz="1800" u="none" cap="none" strike="noStrike">
                <a:solidFill>
                  <a:srgbClr val="000000"/>
                </a:solidFill>
                <a:latin typeface="Arial"/>
                <a:ea typeface="Arial"/>
                <a:cs typeface="Arial"/>
                <a:sym typeface="Arial"/>
              </a:rPr>
              <a:t>συνέχισε παρακάτω στο πρόγραμμα</a:t>
            </a:r>
            <a:r>
              <a:rPr b="0" i="0" lang="el-GR"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Μπορείτε να συμπληρώσετε το πρόγραμμα ώστε να εμφανιστεί ο αριθμός της συσκευής εάν πατήσουμε το Β; </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800"/>
              <a:buFont typeface="Arial"/>
              <a:buNone/>
            </a:pPr>
            <a:r>
              <a:rPr b="0" i="1" lang="el-GR" sz="1800" u="sng" cap="none" strike="noStrike">
                <a:solidFill>
                  <a:srgbClr val="000000"/>
                </a:solidFill>
                <a:latin typeface="Arial"/>
                <a:ea typeface="Arial"/>
                <a:cs typeface="Arial"/>
                <a:sym typeface="Arial"/>
              </a:rPr>
              <a:t>Θυμηθείτε να διαγράψτε τα συμβάντα της άσκησης Α για λειτουργεί μόνο ο καινούργιος κώδικας.</a:t>
            </a:r>
            <a:endParaRPr b="0" i="1" sz="1800" u="sng" cap="none" strike="noStrike">
              <a:solidFill>
                <a:srgbClr val="000000"/>
              </a:solidFill>
              <a:latin typeface="Arial"/>
              <a:ea typeface="Arial"/>
              <a:cs typeface="Arial"/>
              <a:sym typeface="Arial"/>
            </a:endParaRPr>
          </a:p>
        </p:txBody>
      </p:sp>
      <p:grpSp>
        <p:nvGrpSpPr>
          <p:cNvPr id="309" name="Google Shape;309;g29d8aafe2eb_0_6"/>
          <p:cNvGrpSpPr/>
          <p:nvPr/>
        </p:nvGrpSpPr>
        <p:grpSpPr>
          <a:xfrm>
            <a:off x="0" y="106007"/>
            <a:ext cx="12192000" cy="525099"/>
            <a:chOff x="0" y="123292"/>
            <a:chExt cx="12192000" cy="525099"/>
          </a:xfrm>
        </p:grpSpPr>
        <p:sp>
          <p:nvSpPr>
            <p:cNvPr id="310" name="Google Shape;310;g29d8aafe2eb_0_6"/>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1" name="Google Shape;311;g29d8aafe2eb_0_6"/>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312" name="Google Shape;312;g29d8aafe2eb_0_6"/>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9d8aafe2eb_0_31"/>
          <p:cNvSpPr txBox="1"/>
          <p:nvPr/>
        </p:nvSpPr>
        <p:spPr>
          <a:xfrm>
            <a:off x="271275" y="876550"/>
            <a:ext cx="7803600" cy="47679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0"/>
              </a:spcAft>
              <a:buClr>
                <a:srgbClr val="000000"/>
              </a:buClr>
              <a:buSzPts val="1800"/>
              <a:buFont typeface="Arial"/>
              <a:buNone/>
            </a:pPr>
            <a:r>
              <a:rPr b="1" i="0" lang="el-GR" sz="1800" u="sng" cap="none" strike="noStrike">
                <a:solidFill>
                  <a:srgbClr val="000000"/>
                </a:solidFill>
                <a:latin typeface="Arial"/>
                <a:ea typeface="Arial"/>
                <a:cs typeface="Arial"/>
                <a:sym typeface="Arial"/>
              </a:rPr>
              <a:t>Ενότητα Γ</a:t>
            </a:r>
            <a:endParaRPr b="1" i="0" sz="1800" u="sng"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Μέχρι στιγμής μάθαμε να προβάλουμε πληροφορίες στην οθόνη του δικού μας Microbit. Όπως είδατε στη παρουσίαση, τα Microbit μπορούν να επικοινωνήσουν μεταξύ τους μέσω Ραδιοκυμάτων. Το Bluetooth είναι το πρωτόκολλο επικοινωνίας που χρησιμοποιεί.</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1" i="0" lang="el-GR" sz="1800" u="none" cap="none" strike="noStrike">
                <a:solidFill>
                  <a:srgbClr val="000000"/>
                </a:solidFill>
                <a:latin typeface="Arial"/>
                <a:ea typeface="Arial"/>
                <a:cs typeface="Arial"/>
                <a:sym typeface="Arial"/>
              </a:rPr>
              <a:t>Φτιάξτε το block</a:t>
            </a:r>
            <a:r>
              <a:rPr b="0" i="0" lang="el-GR" sz="1800" u="none" cap="none" strike="noStrike">
                <a:solidFill>
                  <a:srgbClr val="000000"/>
                </a:solidFill>
                <a:latin typeface="Arial"/>
                <a:ea typeface="Arial"/>
                <a:cs typeface="Arial"/>
                <a:sym typeface="Arial"/>
              </a:rPr>
              <a:t> στα δεξιά και συμφωνήστε με την απέναντι ομάδα σας να βάλετε τον ίδιο αριθμό ομάδας που να είναι διαφορετικός από τις υπόλοιπες. Μπορείτε να διαλέξετε όποιον αριθμό θέλετε από το 0 έως το 255.  </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800"/>
              <a:buFont typeface="Arial"/>
              <a:buNone/>
            </a:pPr>
            <a:r>
              <a:rPr b="0" i="0" lang="el-GR" sz="1800" u="none" cap="none" strike="noStrike">
                <a:solidFill>
                  <a:srgbClr val="000000"/>
                </a:solidFill>
                <a:latin typeface="Arial"/>
                <a:ea typeface="Arial"/>
                <a:cs typeface="Arial"/>
                <a:sym typeface="Arial"/>
              </a:rPr>
              <a:t>Τις εντολές για την επικοινωνία μέσω Ραδιοκυμάτων θα τις βρείτε στη καρτέλα Ράδιο. Για να στείλουμε τις πληροφορίες της συσκευής μας στη άλλη ομάδα βρείτε την σωστή εντολή για την αποστολή του κάθε τύπου (συμβολοσειρά ή αριθμός).</a:t>
            </a:r>
            <a:endParaRPr b="0" i="0" sz="18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800"/>
              <a:buFont typeface="Arial"/>
              <a:buNone/>
            </a:pPr>
            <a:r>
              <a:t/>
            </a:r>
            <a:endParaRPr b="1" i="0" sz="1800" u="sng" cap="none" strike="noStrike">
              <a:solidFill>
                <a:srgbClr val="000000"/>
              </a:solidFill>
              <a:latin typeface="Arial"/>
              <a:ea typeface="Arial"/>
              <a:cs typeface="Arial"/>
              <a:sym typeface="Arial"/>
            </a:endParaRPr>
          </a:p>
        </p:txBody>
      </p:sp>
      <p:pic>
        <p:nvPicPr>
          <p:cNvPr id="318" name="Google Shape;318;g29d8aafe2eb_0_31"/>
          <p:cNvPicPr preferRelativeResize="0"/>
          <p:nvPr/>
        </p:nvPicPr>
        <p:blipFill rotWithShape="1">
          <a:blip r:embed="rId3">
            <a:alphaModFix/>
          </a:blip>
          <a:srcRect b="0" l="0" r="0" t="0"/>
          <a:stretch/>
        </p:blipFill>
        <p:spPr>
          <a:xfrm>
            <a:off x="8428350" y="1785300"/>
            <a:ext cx="3023400" cy="2448300"/>
          </a:xfrm>
          <a:prstGeom prst="rect">
            <a:avLst/>
          </a:prstGeom>
          <a:noFill/>
          <a:ln>
            <a:noFill/>
          </a:ln>
        </p:spPr>
      </p:pic>
      <p:grpSp>
        <p:nvGrpSpPr>
          <p:cNvPr id="319" name="Google Shape;319;g29d8aafe2eb_0_31"/>
          <p:cNvGrpSpPr/>
          <p:nvPr/>
        </p:nvGrpSpPr>
        <p:grpSpPr>
          <a:xfrm>
            <a:off x="0" y="106007"/>
            <a:ext cx="12192000" cy="525099"/>
            <a:chOff x="0" y="123292"/>
            <a:chExt cx="12192000" cy="525099"/>
          </a:xfrm>
        </p:grpSpPr>
        <p:sp>
          <p:nvSpPr>
            <p:cNvPr id="320" name="Google Shape;320;g29d8aafe2eb_0_31"/>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1" name="Google Shape;321;g29d8aafe2eb_0_31"/>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322" name="Google Shape;322;g29d8aafe2eb_0_31"/>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29d8aafe2eb_0_36"/>
          <p:cNvSpPr txBox="1"/>
          <p:nvPr/>
        </p:nvSpPr>
        <p:spPr>
          <a:xfrm>
            <a:off x="119525" y="680825"/>
            <a:ext cx="7612800" cy="28065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0"/>
              </a:spcAft>
              <a:buClr>
                <a:srgbClr val="000000"/>
              </a:buClr>
              <a:buSzPts val="1800"/>
              <a:buFont typeface="Arial"/>
              <a:buNone/>
            </a:pPr>
            <a:r>
              <a:rPr b="1" i="0" lang="el-GR" sz="1800" u="sng" cap="none" strike="noStrike">
                <a:solidFill>
                  <a:srgbClr val="000000"/>
                </a:solidFill>
                <a:latin typeface="Arial"/>
                <a:ea typeface="Arial"/>
                <a:cs typeface="Arial"/>
                <a:sym typeface="Arial"/>
              </a:rPr>
              <a:t>Ενότητα Γ</a:t>
            </a:r>
            <a:endParaRPr b="1" i="0" sz="1800" u="sng"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700"/>
              <a:buFont typeface="Arial"/>
              <a:buNone/>
            </a:pPr>
            <a:r>
              <a:rPr b="0" i="0" lang="el-GR" sz="1700" u="none" cap="none" strike="noStrike">
                <a:solidFill>
                  <a:srgbClr val="000000"/>
                </a:solidFill>
                <a:latin typeface="Arial"/>
                <a:ea typeface="Arial"/>
                <a:cs typeface="Arial"/>
                <a:sym typeface="Arial"/>
              </a:rPr>
              <a:t>Αλλάξτε τον κώδικα της προηγούμενης άσκησης. Όπως φαίνεται στην εικόνα, επιλέγετε ποια πληροφορία θέλετε να αποστείλετε.</a:t>
            </a:r>
            <a:endParaRPr b="0" i="0" sz="17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0"/>
              </a:spcAft>
              <a:buClr>
                <a:srgbClr val="000000"/>
              </a:buClr>
              <a:buSzPts val="1700"/>
              <a:buFont typeface="Arial"/>
              <a:buNone/>
            </a:pPr>
            <a:r>
              <a:rPr b="0" i="0" lang="el-GR" sz="1700" u="none" cap="none" strike="noStrike">
                <a:solidFill>
                  <a:srgbClr val="000000"/>
                </a:solidFill>
                <a:latin typeface="Arial"/>
                <a:ea typeface="Arial"/>
                <a:cs typeface="Arial"/>
                <a:sym typeface="Arial"/>
              </a:rPr>
              <a:t>Λείπει 1 τελευταίο κομμάτι για την επικοινωνία… η λήψη της πληροφορίας που έστειλε η ΑΛΛΗ ομάδα και πως θα τη προβάλουμε στην οθόνη μας.</a:t>
            </a:r>
            <a:endParaRPr b="0" i="0" sz="1700" u="none" cap="none" strike="noStrike">
              <a:solidFill>
                <a:srgbClr val="000000"/>
              </a:solidFill>
              <a:latin typeface="Arial"/>
              <a:ea typeface="Arial"/>
              <a:cs typeface="Arial"/>
              <a:sym typeface="Arial"/>
            </a:endParaRPr>
          </a:p>
          <a:p>
            <a:pPr indent="0" lvl="0" marL="0" marR="0" rtl="0" algn="just">
              <a:lnSpc>
                <a:spcPct val="107916"/>
              </a:lnSpc>
              <a:spcBef>
                <a:spcPts val="800"/>
              </a:spcBef>
              <a:spcAft>
                <a:spcPts val="800"/>
              </a:spcAft>
              <a:buClr>
                <a:srgbClr val="000000"/>
              </a:buClr>
              <a:buSzPts val="1700"/>
              <a:buFont typeface="Arial"/>
              <a:buNone/>
            </a:pPr>
            <a:r>
              <a:rPr b="0" i="0" lang="el-GR" sz="1700" u="none" cap="none" strike="noStrike">
                <a:solidFill>
                  <a:srgbClr val="000000"/>
                </a:solidFill>
                <a:latin typeface="Arial"/>
                <a:ea typeface="Arial"/>
                <a:cs typeface="Arial"/>
                <a:sym typeface="Arial"/>
              </a:rPr>
              <a:t>Εδώ είναι χρήσιμα τα 2 συμβάντα που έχει η καρτέλα Ράδιο. Η συμβολοσειρά στα αγγλικά λέγεται String που σημαίνει χορδή ή στην πληροφορική σειρά χαρακτήρων.</a:t>
            </a:r>
            <a:endParaRPr b="1" i="0" sz="1700" u="sng" cap="none" strike="noStrike">
              <a:solidFill>
                <a:srgbClr val="000000"/>
              </a:solidFill>
              <a:latin typeface="Arial"/>
              <a:ea typeface="Arial"/>
              <a:cs typeface="Arial"/>
              <a:sym typeface="Arial"/>
            </a:endParaRPr>
          </a:p>
        </p:txBody>
      </p:sp>
      <p:pic>
        <p:nvPicPr>
          <p:cNvPr descr="Εικόνα που περιέχει κείμενο&#10;&#10;Περιγραφή που δημιουργήθηκε αυτόματα" id="328" name="Google Shape;328;g29d8aafe2eb_0_36"/>
          <p:cNvPicPr preferRelativeResize="0"/>
          <p:nvPr/>
        </p:nvPicPr>
        <p:blipFill rotWithShape="1">
          <a:blip r:embed="rId3">
            <a:alphaModFix/>
          </a:blip>
          <a:srcRect b="0" l="0" r="0" t="1835"/>
          <a:stretch/>
        </p:blipFill>
        <p:spPr>
          <a:xfrm>
            <a:off x="7975225" y="860625"/>
            <a:ext cx="4122000" cy="2756125"/>
          </a:xfrm>
          <a:prstGeom prst="rect">
            <a:avLst/>
          </a:prstGeom>
          <a:noFill/>
          <a:ln>
            <a:noFill/>
          </a:ln>
        </p:spPr>
      </p:pic>
      <p:sp>
        <p:nvSpPr>
          <p:cNvPr id="329" name="Google Shape;329;g29d8aafe2eb_0_36"/>
          <p:cNvSpPr txBox="1"/>
          <p:nvPr/>
        </p:nvSpPr>
        <p:spPr>
          <a:xfrm>
            <a:off x="129300" y="3352150"/>
            <a:ext cx="11501400" cy="2801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l-GR" sz="1700" u="none" cap="none" strike="noStrike">
                <a:solidFill>
                  <a:srgbClr val="000000"/>
                </a:solidFill>
                <a:latin typeface="Arial"/>
                <a:ea typeface="Arial"/>
                <a:cs typeface="Arial"/>
                <a:sym typeface="Arial"/>
              </a:rPr>
              <a:t>Ο αριθμός στα αγγλικα λέγεται number.</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l-GR" sz="1700" u="none" cap="none" strike="noStrike">
                <a:solidFill>
                  <a:srgbClr val="000000"/>
                </a:solidFill>
                <a:latin typeface="Arial"/>
                <a:ea typeface="Arial"/>
                <a:cs typeface="Arial"/>
                <a:sym typeface="Arial"/>
              </a:rPr>
              <a:t>Τα 2 κοκκινα οβάλ με τις λέξεις receinvedString και receivedNumber μπορείτε να τα σείρετε και να τα βάλετε στις θέσεις των εντολών «εμφάνισε συμβολοσειρά» ή «εμφάνισε αριθμό», για να προβάλουν αυτό που λήφθηκε.</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l-GR" sz="1700" u="none" cap="none" strike="noStrike">
                <a:solidFill>
                  <a:srgbClr val="000000"/>
                </a:solidFill>
                <a:latin typeface="Arial"/>
                <a:ea typeface="Arial"/>
                <a:cs typeface="Arial"/>
                <a:sym typeface="Arial"/>
              </a:rPr>
              <a:t>Αφού κατεβάσετε τον κώδικα, πατήστε τα κουμπιά Α ή Β.</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rPr b="0" i="0" lang="el-GR" sz="1700" u="none" cap="none" strike="noStrike">
                <a:solidFill>
                  <a:srgbClr val="000000"/>
                </a:solidFill>
                <a:latin typeface="Arial"/>
                <a:ea typeface="Arial"/>
                <a:cs typeface="Arial"/>
                <a:sym typeface="Arial"/>
              </a:rPr>
              <a:t>Παρατηρήστε ότι πρέπει να περιμένετε να ολοκληρωθεί η προβολή του μηνύματος στην οθόνη για να ληφθεί και να προβληθεί η επόμενη λήψη. Επίσης παρατηρηστε ότι δεν προβάλεται στην οθόνη σας η δικιά σας αποστολή άλλα μόνο η λήψη σας.</a:t>
            </a:r>
            <a:endParaRPr b="0" i="0" sz="1700" u="none" cap="none" strike="noStrike">
              <a:solidFill>
                <a:srgbClr val="000000"/>
              </a:solidFill>
              <a:latin typeface="Arial"/>
              <a:ea typeface="Arial"/>
              <a:cs typeface="Arial"/>
              <a:sym typeface="Arial"/>
            </a:endParaRPr>
          </a:p>
        </p:txBody>
      </p:sp>
      <p:grpSp>
        <p:nvGrpSpPr>
          <p:cNvPr id="330" name="Google Shape;330;g29d8aafe2eb_0_36"/>
          <p:cNvGrpSpPr/>
          <p:nvPr/>
        </p:nvGrpSpPr>
        <p:grpSpPr>
          <a:xfrm>
            <a:off x="0" y="106007"/>
            <a:ext cx="12192000" cy="525099"/>
            <a:chOff x="0" y="123292"/>
            <a:chExt cx="12192000" cy="525099"/>
          </a:xfrm>
        </p:grpSpPr>
        <p:sp>
          <p:nvSpPr>
            <p:cNvPr id="331" name="Google Shape;331;g29d8aafe2eb_0_36"/>
            <p:cNvSpPr/>
            <p:nvPr/>
          </p:nvSpPr>
          <p:spPr>
            <a:xfrm flipH="1" rot="10800000">
              <a:off x="0" y="602672"/>
              <a:ext cx="12192000"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2" name="Google Shape;332;g29d8aafe2eb_0_36"/>
            <p:cNvSpPr txBox="1"/>
            <p:nvPr/>
          </p:nvSpPr>
          <p:spPr>
            <a:xfrm>
              <a:off x="7421732" y="123292"/>
              <a:ext cx="4516268" cy="369291"/>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Μετάδοση Δεδομένων</a:t>
              </a:r>
              <a:endParaRPr b="0" i="0" sz="1400" u="none" cap="none" strike="noStrike">
                <a:solidFill>
                  <a:srgbClr val="000000"/>
                </a:solidFill>
                <a:latin typeface="Arial"/>
                <a:ea typeface="Arial"/>
                <a:cs typeface="Arial"/>
                <a:sym typeface="Arial"/>
              </a:endParaRPr>
            </a:p>
          </p:txBody>
        </p:sp>
      </p:grpSp>
      <p:pic>
        <p:nvPicPr>
          <p:cNvPr id="333" name="Google Shape;333;g29d8aafe2eb_0_36"/>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ace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2020-09-18T15:35:48Z</dcterms:created>
  <dc:creator>angelina skaraki</dc:creator>
</cp:coreProperties>
</file>